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24"/>
  </p:notesMasterIdLst>
  <p:sldIdLst>
    <p:sldId id="257" r:id="rId3"/>
    <p:sldId id="260" r:id="rId4"/>
    <p:sldId id="264" r:id="rId5"/>
    <p:sldId id="266" r:id="rId6"/>
    <p:sldId id="265" r:id="rId7"/>
    <p:sldId id="259" r:id="rId8"/>
    <p:sldId id="261" r:id="rId9"/>
    <p:sldId id="268" r:id="rId10"/>
    <p:sldId id="269" r:id="rId11"/>
    <p:sldId id="267" r:id="rId12"/>
    <p:sldId id="272" r:id="rId13"/>
    <p:sldId id="275" r:id="rId14"/>
    <p:sldId id="274" r:id="rId15"/>
    <p:sldId id="262" r:id="rId16"/>
    <p:sldId id="263" r:id="rId17"/>
    <p:sldId id="270" r:id="rId18"/>
    <p:sldId id="271" r:id="rId19"/>
    <p:sldId id="273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DA8031-6B11-4DB0-9082-86482CB9EE68}" type="doc">
      <dgm:prSet loTypeId="urn:microsoft.com/office/officeart/2005/8/layout/arrow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E"/>
        </a:p>
      </dgm:t>
    </dgm:pt>
    <dgm:pt modelId="{6F478667-60C0-413F-AC9D-0BFD4534316E}">
      <dgm:prSet phldrT="[Text]" custT="1"/>
      <dgm:spPr/>
      <dgm:t>
        <a:bodyPr/>
        <a:lstStyle/>
        <a:p>
          <a:r>
            <a:rPr lang="en-IE" sz="1600" b="1" dirty="0">
              <a:latin typeface="Century Gothic" panose="020B0502020202020204" pitchFamily="34" charset="0"/>
            </a:rPr>
            <a:t>Children do well if they can</a:t>
          </a:r>
        </a:p>
      </dgm:t>
    </dgm:pt>
    <dgm:pt modelId="{D5152A82-2E1B-45CA-B1A8-4A5B2240EFE4}" type="parTrans" cxnId="{B1340EC8-E369-4AD1-AB95-C351D8087E5F}">
      <dgm:prSet/>
      <dgm:spPr/>
      <dgm:t>
        <a:bodyPr/>
        <a:lstStyle/>
        <a:p>
          <a:endParaRPr lang="en-IE"/>
        </a:p>
      </dgm:t>
    </dgm:pt>
    <dgm:pt modelId="{78317ADA-39B8-412A-9206-6D8CEF1BAD5E}" type="sibTrans" cxnId="{B1340EC8-E369-4AD1-AB95-C351D8087E5F}">
      <dgm:prSet/>
      <dgm:spPr/>
      <dgm:t>
        <a:bodyPr/>
        <a:lstStyle/>
        <a:p>
          <a:endParaRPr lang="en-IE"/>
        </a:p>
      </dgm:t>
    </dgm:pt>
    <dgm:pt modelId="{075F4FCF-6BF0-4071-AA80-476D5806EEA1}">
      <dgm:prSet phldrT="[Text]" custT="1"/>
      <dgm:spPr/>
      <dgm:t>
        <a:bodyPr/>
        <a:lstStyle/>
        <a:p>
          <a:r>
            <a:rPr lang="en-IE" sz="1600" b="1" dirty="0">
              <a:latin typeface="Century Gothic" panose="020B0502020202020204" pitchFamily="34" charset="0"/>
            </a:rPr>
            <a:t>Access for all</a:t>
          </a:r>
        </a:p>
      </dgm:t>
    </dgm:pt>
    <dgm:pt modelId="{9C2D4B10-5E28-41C0-9ECE-2C99FB0DDBD2}" type="parTrans" cxnId="{4BE9676E-50F0-4A86-9CA3-3F0DF03C937B}">
      <dgm:prSet/>
      <dgm:spPr/>
      <dgm:t>
        <a:bodyPr/>
        <a:lstStyle/>
        <a:p>
          <a:endParaRPr lang="en-IE"/>
        </a:p>
      </dgm:t>
    </dgm:pt>
    <dgm:pt modelId="{95A5C7F2-5530-499A-BDAC-F362BA8CBA02}" type="sibTrans" cxnId="{4BE9676E-50F0-4A86-9CA3-3F0DF03C937B}">
      <dgm:prSet/>
      <dgm:spPr/>
      <dgm:t>
        <a:bodyPr/>
        <a:lstStyle/>
        <a:p>
          <a:endParaRPr lang="en-IE"/>
        </a:p>
      </dgm:t>
    </dgm:pt>
    <dgm:pt modelId="{40A599FD-B447-4AD4-8408-5AAA26169A96}">
      <dgm:prSet phldrT="[Text]" custT="1"/>
      <dgm:spPr/>
      <dgm:t>
        <a:bodyPr/>
        <a:lstStyle/>
        <a:p>
          <a:r>
            <a:rPr lang="en-IE" sz="1600" b="1" dirty="0">
              <a:latin typeface="Century Gothic" panose="020B0502020202020204" pitchFamily="34" charset="0"/>
            </a:rPr>
            <a:t>In real terms</a:t>
          </a:r>
        </a:p>
      </dgm:t>
    </dgm:pt>
    <dgm:pt modelId="{0E72F1A1-3D4B-484F-8B19-DA5A2955824A}" type="parTrans" cxnId="{A8FE1E0E-3FAF-4F3F-9859-5071CFD8812B}">
      <dgm:prSet/>
      <dgm:spPr/>
      <dgm:t>
        <a:bodyPr/>
        <a:lstStyle/>
        <a:p>
          <a:endParaRPr lang="en-IE"/>
        </a:p>
      </dgm:t>
    </dgm:pt>
    <dgm:pt modelId="{DBD83344-FFB2-4A44-8D66-9CE5EFB2FF9C}" type="sibTrans" cxnId="{A8FE1E0E-3FAF-4F3F-9859-5071CFD8812B}">
      <dgm:prSet/>
      <dgm:spPr/>
      <dgm:t>
        <a:bodyPr/>
        <a:lstStyle/>
        <a:p>
          <a:endParaRPr lang="en-IE"/>
        </a:p>
      </dgm:t>
    </dgm:pt>
    <dgm:pt modelId="{FED7EF13-E94C-41BE-B808-D9C645C303C7}" type="pres">
      <dgm:prSet presAssocID="{83DA8031-6B11-4DB0-9082-86482CB9EE68}" presName="diagram" presStyleCnt="0">
        <dgm:presLayoutVars>
          <dgm:dir/>
          <dgm:resizeHandles val="exact"/>
        </dgm:presLayoutVars>
      </dgm:prSet>
      <dgm:spPr/>
    </dgm:pt>
    <dgm:pt modelId="{1E8431FC-1338-4FD2-BA9F-0F7DC5474275}" type="pres">
      <dgm:prSet presAssocID="{6F478667-60C0-413F-AC9D-0BFD4534316E}" presName="arrow" presStyleLbl="node1" presStyleIdx="0" presStyleCnt="3">
        <dgm:presLayoutVars>
          <dgm:bulletEnabled val="1"/>
        </dgm:presLayoutVars>
      </dgm:prSet>
      <dgm:spPr/>
    </dgm:pt>
    <dgm:pt modelId="{FD11BF3D-834B-4D77-9CB0-75373DC3ACF4}" type="pres">
      <dgm:prSet presAssocID="{075F4FCF-6BF0-4071-AA80-476D5806EEA1}" presName="arrow" presStyleLbl="node1" presStyleIdx="1" presStyleCnt="3">
        <dgm:presLayoutVars>
          <dgm:bulletEnabled val="1"/>
        </dgm:presLayoutVars>
      </dgm:prSet>
      <dgm:spPr/>
    </dgm:pt>
    <dgm:pt modelId="{33CA1229-E2C9-4DF4-A52E-F9B493B0500B}" type="pres">
      <dgm:prSet presAssocID="{40A599FD-B447-4AD4-8408-5AAA26169A96}" presName="arrow" presStyleLbl="node1" presStyleIdx="2" presStyleCnt="3">
        <dgm:presLayoutVars>
          <dgm:bulletEnabled val="1"/>
        </dgm:presLayoutVars>
      </dgm:prSet>
      <dgm:spPr/>
    </dgm:pt>
  </dgm:ptLst>
  <dgm:cxnLst>
    <dgm:cxn modelId="{8B32D207-7D59-4E0D-82DE-6FCB24FFB761}" type="presOf" srcId="{40A599FD-B447-4AD4-8408-5AAA26169A96}" destId="{33CA1229-E2C9-4DF4-A52E-F9B493B0500B}" srcOrd="0" destOrd="0" presId="urn:microsoft.com/office/officeart/2005/8/layout/arrow5"/>
    <dgm:cxn modelId="{A8FE1E0E-3FAF-4F3F-9859-5071CFD8812B}" srcId="{83DA8031-6B11-4DB0-9082-86482CB9EE68}" destId="{40A599FD-B447-4AD4-8408-5AAA26169A96}" srcOrd="2" destOrd="0" parTransId="{0E72F1A1-3D4B-484F-8B19-DA5A2955824A}" sibTransId="{DBD83344-FFB2-4A44-8D66-9CE5EFB2FF9C}"/>
    <dgm:cxn modelId="{11DBF829-5D2C-4377-8E65-91A1E0549426}" type="presOf" srcId="{075F4FCF-6BF0-4071-AA80-476D5806EEA1}" destId="{FD11BF3D-834B-4D77-9CB0-75373DC3ACF4}" srcOrd="0" destOrd="0" presId="urn:microsoft.com/office/officeart/2005/8/layout/arrow5"/>
    <dgm:cxn modelId="{4BE9676E-50F0-4A86-9CA3-3F0DF03C937B}" srcId="{83DA8031-6B11-4DB0-9082-86482CB9EE68}" destId="{075F4FCF-6BF0-4071-AA80-476D5806EEA1}" srcOrd="1" destOrd="0" parTransId="{9C2D4B10-5E28-41C0-9ECE-2C99FB0DDBD2}" sibTransId="{95A5C7F2-5530-499A-BDAC-F362BA8CBA02}"/>
    <dgm:cxn modelId="{8F6B8C75-2E36-4749-9C0D-749A67F15088}" type="presOf" srcId="{83DA8031-6B11-4DB0-9082-86482CB9EE68}" destId="{FED7EF13-E94C-41BE-B808-D9C645C303C7}" srcOrd="0" destOrd="0" presId="urn:microsoft.com/office/officeart/2005/8/layout/arrow5"/>
    <dgm:cxn modelId="{B1340EC8-E369-4AD1-AB95-C351D8087E5F}" srcId="{83DA8031-6B11-4DB0-9082-86482CB9EE68}" destId="{6F478667-60C0-413F-AC9D-0BFD4534316E}" srcOrd="0" destOrd="0" parTransId="{D5152A82-2E1B-45CA-B1A8-4A5B2240EFE4}" sibTransId="{78317ADA-39B8-412A-9206-6D8CEF1BAD5E}"/>
    <dgm:cxn modelId="{04EC70C8-541D-4055-B6FF-369D13AFE329}" type="presOf" srcId="{6F478667-60C0-413F-AC9D-0BFD4534316E}" destId="{1E8431FC-1338-4FD2-BA9F-0F7DC5474275}" srcOrd="0" destOrd="0" presId="urn:microsoft.com/office/officeart/2005/8/layout/arrow5"/>
    <dgm:cxn modelId="{5C03FBC5-A04B-4249-868C-52D20F7CB320}" type="presParOf" srcId="{FED7EF13-E94C-41BE-B808-D9C645C303C7}" destId="{1E8431FC-1338-4FD2-BA9F-0F7DC5474275}" srcOrd="0" destOrd="0" presId="urn:microsoft.com/office/officeart/2005/8/layout/arrow5"/>
    <dgm:cxn modelId="{A97D9ED9-FD5E-45E1-BE08-E0048EDB924F}" type="presParOf" srcId="{FED7EF13-E94C-41BE-B808-D9C645C303C7}" destId="{FD11BF3D-834B-4D77-9CB0-75373DC3ACF4}" srcOrd="1" destOrd="0" presId="urn:microsoft.com/office/officeart/2005/8/layout/arrow5"/>
    <dgm:cxn modelId="{22366336-EA3B-41E5-98B0-7AB8603F4178}" type="presParOf" srcId="{FED7EF13-E94C-41BE-B808-D9C645C303C7}" destId="{33CA1229-E2C9-4DF4-A52E-F9B493B0500B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431FC-1338-4FD2-BA9F-0F7DC5474275}">
      <dsp:nvSpPr>
        <dsp:cNvPr id="0" name=""/>
        <dsp:cNvSpPr/>
      </dsp:nvSpPr>
      <dsp:spPr>
        <a:xfrm>
          <a:off x="2619268" y="44"/>
          <a:ext cx="2785789" cy="2785789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>
              <a:latin typeface="Century Gothic" panose="020B0502020202020204" pitchFamily="34" charset="0"/>
            </a:rPr>
            <a:t>Children do well if they can</a:t>
          </a:r>
        </a:p>
      </dsp:txBody>
      <dsp:txXfrm>
        <a:off x="3315715" y="44"/>
        <a:ext cx="1392895" cy="2298276"/>
      </dsp:txXfrm>
    </dsp:sp>
    <dsp:sp modelId="{FD11BF3D-834B-4D77-9CB0-75373DC3ACF4}">
      <dsp:nvSpPr>
        <dsp:cNvPr id="0" name=""/>
        <dsp:cNvSpPr/>
      </dsp:nvSpPr>
      <dsp:spPr>
        <a:xfrm rot="7200000">
          <a:off x="4231587" y="2792662"/>
          <a:ext cx="2785789" cy="2785789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>
              <a:latin typeface="Century Gothic" panose="020B0502020202020204" pitchFamily="34" charset="0"/>
            </a:rPr>
            <a:t>Access for all</a:t>
          </a:r>
        </a:p>
      </dsp:txBody>
      <dsp:txXfrm rot="-5400000">
        <a:off x="4686443" y="3610987"/>
        <a:ext cx="2298276" cy="1392895"/>
      </dsp:txXfrm>
    </dsp:sp>
    <dsp:sp modelId="{33CA1229-E2C9-4DF4-A52E-F9B493B0500B}">
      <dsp:nvSpPr>
        <dsp:cNvPr id="0" name=""/>
        <dsp:cNvSpPr/>
      </dsp:nvSpPr>
      <dsp:spPr>
        <a:xfrm rot="14400000">
          <a:off x="1006950" y="2792662"/>
          <a:ext cx="2785789" cy="2785789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>
              <a:latin typeface="Century Gothic" panose="020B0502020202020204" pitchFamily="34" charset="0"/>
            </a:rPr>
            <a:t>In real terms</a:t>
          </a:r>
        </a:p>
      </dsp:txBody>
      <dsp:txXfrm rot="5400000">
        <a:off x="1039608" y="3610987"/>
        <a:ext cx="2298276" cy="1392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3CC35-DB60-4581-BF7F-6A4C99854875}" type="datetimeFigureOut">
              <a:rPr lang="en-IE" smtClean="0"/>
              <a:t>20/11/2023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8683-857B-41B5-9475-E970B796C5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320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en-IE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1371600" y="1999066"/>
            <a:ext cx="9448800" cy="1825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6000"/>
              <a:buFont typeface="Century Gothic"/>
              <a:buNone/>
              <a:defRPr sz="6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371600" y="4241332"/>
            <a:ext cx="94488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8077200" y="6106600"/>
            <a:ext cx="1094954" cy="374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2440983" y="6109551"/>
            <a:ext cx="5230678" cy="368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8077200" y="45447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915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2"/>
          <p:cNvSpPr>
            <a:spLocks noGrp="1"/>
          </p:cNvSpPr>
          <p:nvPr>
            <p:ph type="pic" idx="2"/>
          </p:nvPr>
        </p:nvSpPr>
        <p:spPr>
          <a:xfrm>
            <a:off x="681727" y="941439"/>
            <a:ext cx="10821840" cy="3478161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32"/>
          <p:cNvSpPr txBox="1">
            <a:spLocks noGrp="1"/>
          </p:cNvSpPr>
          <p:nvPr>
            <p:ph type="body" idx="1"/>
          </p:nvPr>
        </p:nvSpPr>
        <p:spPr>
          <a:xfrm>
            <a:off x="685800" y="5516715"/>
            <a:ext cx="10820400" cy="70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78" name="Google Shape;78;p32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976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3"/>
          <p:cNvSpPr txBox="1"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body" idx="1"/>
          </p:nvPr>
        </p:nvSpPr>
        <p:spPr>
          <a:xfrm>
            <a:off x="1024467" y="3649133"/>
            <a:ext cx="10130516" cy="99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dt" idx="10"/>
          </p:nvPr>
        </p:nvSpPr>
        <p:spPr>
          <a:xfrm>
            <a:off x="7814452" y="381000"/>
            <a:ext cx="29108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ftr" idx="11"/>
          </p:nvPr>
        </p:nvSpPr>
        <p:spPr>
          <a:xfrm>
            <a:off x="685800" y="379941"/>
            <a:ext cx="699149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84" name="Google Shape;84;p33"/>
          <p:cNvSpPr txBox="1">
            <a:spLocks noGrp="1"/>
          </p:cNvSpPr>
          <p:nvPr>
            <p:ph type="sldNum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13700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4"/>
          <p:cNvSpPr txBox="1"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4"/>
          <p:cNvSpPr txBox="1">
            <a:spLocks noGrp="1"/>
          </p:cNvSpPr>
          <p:nvPr>
            <p:ph type="body" idx="1"/>
          </p:nvPr>
        </p:nvSpPr>
        <p:spPr>
          <a:xfrm>
            <a:off x="1303865" y="3365556"/>
            <a:ext cx="9592736" cy="444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8" name="Google Shape;88;p34"/>
          <p:cNvSpPr txBox="1">
            <a:spLocks noGrp="1"/>
          </p:cNvSpPr>
          <p:nvPr>
            <p:ph type="body" idx="2"/>
          </p:nvPr>
        </p:nvSpPr>
        <p:spPr>
          <a:xfrm>
            <a:off x="1024467" y="3959862"/>
            <a:ext cx="10151533" cy="679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9" name="Google Shape;89;p34"/>
          <p:cNvSpPr txBox="1">
            <a:spLocks noGrp="1"/>
          </p:cNvSpPr>
          <p:nvPr>
            <p:ph type="dt" idx="10"/>
          </p:nvPr>
        </p:nvSpPr>
        <p:spPr>
          <a:xfrm>
            <a:off x="7814452" y="381000"/>
            <a:ext cx="29108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0" name="Google Shape;90;p34"/>
          <p:cNvSpPr txBox="1">
            <a:spLocks noGrp="1"/>
          </p:cNvSpPr>
          <p:nvPr>
            <p:ph type="ftr" idx="11"/>
          </p:nvPr>
        </p:nvSpPr>
        <p:spPr>
          <a:xfrm>
            <a:off x="685800" y="379941"/>
            <a:ext cx="699149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91" name="Google Shape;91;p34"/>
          <p:cNvSpPr txBox="1">
            <a:spLocks noGrp="1"/>
          </p:cNvSpPr>
          <p:nvPr>
            <p:ph type="sldNum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  <p:sp>
        <p:nvSpPr>
          <p:cNvPr id="92" name="Google Shape;92;p34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entury Gothic"/>
              <a:buNone/>
            </a:pPr>
            <a:r>
              <a:rPr lang="en-IE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93" name="Google Shape;93;p34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entury Gothic"/>
              <a:buNone/>
            </a:pPr>
            <a:r>
              <a:rPr lang="en-IE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44822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5"/>
          <p:cNvSpPr txBox="1"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5"/>
          <p:cNvSpPr txBox="1">
            <a:spLocks noGrp="1"/>
          </p:cNvSpPr>
          <p:nvPr>
            <p:ph type="body" idx="1"/>
          </p:nvPr>
        </p:nvSpPr>
        <p:spPr>
          <a:xfrm>
            <a:off x="1024467" y="3648315"/>
            <a:ext cx="10144654" cy="999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7" name="Google Shape;97;p35"/>
          <p:cNvSpPr txBox="1">
            <a:spLocks noGrp="1"/>
          </p:cNvSpPr>
          <p:nvPr>
            <p:ph type="dt" idx="10"/>
          </p:nvPr>
        </p:nvSpPr>
        <p:spPr>
          <a:xfrm>
            <a:off x="7814452" y="378883"/>
            <a:ext cx="29108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8" name="Google Shape;98;p35"/>
          <p:cNvSpPr txBox="1">
            <a:spLocks noGrp="1"/>
          </p:cNvSpPr>
          <p:nvPr>
            <p:ph type="ftr" idx="11"/>
          </p:nvPr>
        </p:nvSpPr>
        <p:spPr>
          <a:xfrm>
            <a:off x="685800" y="378883"/>
            <a:ext cx="699149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99" name="Google Shape;99;p35"/>
          <p:cNvSpPr txBox="1">
            <a:spLocks noGrp="1"/>
          </p:cNvSpPr>
          <p:nvPr>
            <p:ph type="sldNum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1182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">
  <p:cSld name="3 Colum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6"/>
          <p:cNvSpPr txBox="1"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6"/>
          <p:cNvSpPr txBox="1"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3" name="Google Shape;103;p36"/>
          <p:cNvSpPr txBox="1">
            <a:spLocks noGrp="1"/>
          </p:cNvSpPr>
          <p:nvPr>
            <p:ph type="body" idx="2"/>
          </p:nvPr>
        </p:nvSpPr>
        <p:spPr>
          <a:xfrm>
            <a:off x="685799" y="2904565"/>
            <a:ext cx="3456432" cy="3314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4" name="Google Shape;104;p36"/>
          <p:cNvSpPr txBox="1">
            <a:spLocks noGrp="1"/>
          </p:cNvSpPr>
          <p:nvPr>
            <p:ph type="body" idx="3"/>
          </p:nvPr>
        </p:nvSpPr>
        <p:spPr>
          <a:xfrm>
            <a:off x="4368800" y="2201333"/>
            <a:ext cx="3456432" cy="626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5" name="Google Shape;105;p36"/>
          <p:cNvSpPr txBox="1">
            <a:spLocks noGrp="1"/>
          </p:cNvSpPr>
          <p:nvPr>
            <p:ph type="body" idx="4"/>
          </p:nvPr>
        </p:nvSpPr>
        <p:spPr>
          <a:xfrm>
            <a:off x="4366858" y="2904067"/>
            <a:ext cx="3456432" cy="3314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6" name="Google Shape;106;p36"/>
          <p:cNvSpPr txBox="1">
            <a:spLocks noGrp="1"/>
          </p:cNvSpPr>
          <p:nvPr>
            <p:ph type="body" idx="5"/>
          </p:nvPr>
        </p:nvSpPr>
        <p:spPr>
          <a:xfrm>
            <a:off x="8051800" y="2192866"/>
            <a:ext cx="3456432" cy="626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7" name="Google Shape;107;p36"/>
          <p:cNvSpPr txBox="1">
            <a:spLocks noGrp="1"/>
          </p:cNvSpPr>
          <p:nvPr>
            <p:ph type="body" idx="6"/>
          </p:nvPr>
        </p:nvSpPr>
        <p:spPr>
          <a:xfrm>
            <a:off x="8051801" y="2904565"/>
            <a:ext cx="3456432" cy="3314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8" name="Google Shape;108;p36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Google Shape;109;p36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110" name="Google Shape;110;p36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8381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Picture Column">
  <p:cSld name="3 Picture Column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7"/>
          <p:cNvSpPr txBox="1"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7"/>
          <p:cNvSpPr txBox="1"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4" name="Google Shape;114;p37"/>
          <p:cNvSpPr>
            <a:spLocks noGrp="1"/>
          </p:cNvSpPr>
          <p:nvPr>
            <p:ph type="pic" idx="2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2745"/>
              </a:srgbClr>
            </a:outerShdw>
          </a:effectLst>
        </p:spPr>
      </p:sp>
      <p:sp>
        <p:nvSpPr>
          <p:cNvPr id="115" name="Google Shape;115;p37"/>
          <p:cNvSpPr txBox="1">
            <a:spLocks noGrp="1"/>
          </p:cNvSpPr>
          <p:nvPr>
            <p:ph type="body" idx="3"/>
          </p:nvPr>
        </p:nvSpPr>
        <p:spPr>
          <a:xfrm>
            <a:off x="688618" y="4873764"/>
            <a:ext cx="3451582" cy="1344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6" name="Google Shape;116;p37"/>
          <p:cNvSpPr txBox="1">
            <a:spLocks noGrp="1"/>
          </p:cNvSpPr>
          <p:nvPr>
            <p:ph type="body" idx="4"/>
          </p:nvPr>
        </p:nvSpPr>
        <p:spPr>
          <a:xfrm>
            <a:off x="4374263" y="4191000"/>
            <a:ext cx="3448935" cy="682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37"/>
          <p:cNvSpPr>
            <a:spLocks noGrp="1"/>
          </p:cNvSpPr>
          <p:nvPr>
            <p:ph type="pic" idx="5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2745"/>
              </a:srgbClr>
            </a:outerShdw>
          </a:effectLst>
        </p:spPr>
      </p:sp>
      <p:sp>
        <p:nvSpPr>
          <p:cNvPr id="118" name="Google Shape;118;p37"/>
          <p:cNvSpPr txBox="1">
            <a:spLocks noGrp="1"/>
          </p:cNvSpPr>
          <p:nvPr>
            <p:ph type="body" idx="6"/>
          </p:nvPr>
        </p:nvSpPr>
        <p:spPr>
          <a:xfrm>
            <a:off x="4374264" y="4873763"/>
            <a:ext cx="3448935" cy="1344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9" name="Google Shape;119;p37"/>
          <p:cNvSpPr txBox="1">
            <a:spLocks noGrp="1"/>
          </p:cNvSpPr>
          <p:nvPr>
            <p:ph type="body" idx="7"/>
          </p:nvPr>
        </p:nvSpPr>
        <p:spPr>
          <a:xfrm>
            <a:off x="8049731" y="4191000"/>
            <a:ext cx="3456469" cy="682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37"/>
          <p:cNvSpPr>
            <a:spLocks noGrp="1"/>
          </p:cNvSpPr>
          <p:nvPr>
            <p:ph type="pic" idx="8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2745"/>
              </a:srgbClr>
            </a:outerShdw>
          </a:effectLst>
        </p:spPr>
      </p:sp>
      <p:sp>
        <p:nvSpPr>
          <p:cNvPr id="121" name="Google Shape;121;p37"/>
          <p:cNvSpPr txBox="1">
            <a:spLocks noGrp="1"/>
          </p:cNvSpPr>
          <p:nvPr>
            <p:ph type="body" idx="9"/>
          </p:nvPr>
        </p:nvSpPr>
        <p:spPr>
          <a:xfrm>
            <a:off x="8049731" y="4873761"/>
            <a:ext cx="3452445" cy="1344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22" name="Google Shape;122;p37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Google Shape;123;p37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124" name="Google Shape;124;p37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0567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8"/>
          <p:cNvSpPr txBox="1"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8"/>
          <p:cNvSpPr txBox="1">
            <a:spLocks noGrp="1"/>
          </p:cNvSpPr>
          <p:nvPr>
            <p:ph type="body" idx="1"/>
          </p:nvPr>
        </p:nvSpPr>
        <p:spPr>
          <a:xfrm rot="5400000">
            <a:off x="4083937" y="-1203579"/>
            <a:ext cx="4024125" cy="108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38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9" name="Google Shape;129;p38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130" name="Google Shape;130;p38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9025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9"/>
          <p:cNvSpPr txBox="1">
            <a:spLocks noGrp="1"/>
          </p:cNvSpPr>
          <p:nvPr>
            <p:ph type="title"/>
          </p:nvPr>
        </p:nvSpPr>
        <p:spPr>
          <a:xfrm rot="5400000">
            <a:off x="8525933" y="1667933"/>
            <a:ext cx="3903133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40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39"/>
          <p:cNvSpPr txBox="1">
            <a:spLocks noGrp="1"/>
          </p:cNvSpPr>
          <p:nvPr>
            <p:ph type="body" idx="1"/>
          </p:nvPr>
        </p:nvSpPr>
        <p:spPr>
          <a:xfrm rot="5400000">
            <a:off x="3175000" y="-1405467"/>
            <a:ext cx="3903133" cy="820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39"/>
          <p:cNvSpPr txBox="1">
            <a:spLocks noGrp="1"/>
          </p:cNvSpPr>
          <p:nvPr>
            <p:ph type="dt" idx="10"/>
          </p:nvPr>
        </p:nvSpPr>
        <p:spPr>
          <a:xfrm>
            <a:off x="7814452" y="379941"/>
            <a:ext cx="29108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5" name="Google Shape;135;p39"/>
          <p:cNvSpPr txBox="1">
            <a:spLocks noGrp="1"/>
          </p:cNvSpPr>
          <p:nvPr>
            <p:ph type="ftr" idx="11"/>
          </p:nvPr>
        </p:nvSpPr>
        <p:spPr>
          <a:xfrm>
            <a:off x="685800" y="381000"/>
            <a:ext cx="699149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136" name="Google Shape;136;p39"/>
          <p:cNvSpPr txBox="1">
            <a:spLocks noGrp="1"/>
          </p:cNvSpPr>
          <p:nvPr>
            <p:ph type="sldNum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1987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1371600" y="1999066"/>
            <a:ext cx="9448800" cy="1825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6000"/>
              <a:buFont typeface="Century Gothic"/>
              <a:buNone/>
              <a:defRPr sz="6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371600" y="4241332"/>
            <a:ext cx="94488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8077200" y="6106600"/>
            <a:ext cx="1094954" cy="374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2440983" y="6109551"/>
            <a:ext cx="5230678" cy="368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8077200" y="45447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796960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873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 hasCustomPrompt="1"/>
          </p:nvPr>
        </p:nvSpPr>
        <p:spPr>
          <a:xfrm>
            <a:off x="685800" y="832952"/>
            <a:ext cx="8610600" cy="129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 sz="36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 sz="3600" b="1" dirty="0"/>
              <a:t>Hi </a:t>
            </a:r>
            <a:endParaRPr dirty="0"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 hasCustomPrompt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r>
              <a:rPr lang="en-IE" dirty="0"/>
              <a:t>Hi</a:t>
            </a:r>
          </a:p>
          <a:p>
            <a:r>
              <a:rPr lang="en-IE" dirty="0"/>
              <a:t>Hi</a:t>
            </a:r>
            <a:endParaRPr dirty="0"/>
          </a:p>
        </p:txBody>
      </p:sp>
      <p:sp>
        <p:nvSpPr>
          <p:cNvPr id="25" name="Google Shape;25;p24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 dirty="0"/>
              <a:t>©autism journeys, Sharon McCarthy &amp; Dr. Micaela Connolly, 2023</a:t>
            </a:r>
          </a:p>
        </p:txBody>
      </p:sp>
      <p:sp>
        <p:nvSpPr>
          <p:cNvPr id="26" name="Google Shape;26;p24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35355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4000"/>
              <a:buFont typeface="Century Gothic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dt" idx="10"/>
          </p:nvPr>
        </p:nvSpPr>
        <p:spPr>
          <a:xfrm>
            <a:off x="7814452" y="381000"/>
            <a:ext cx="29108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ftr" idx="11"/>
          </p:nvPr>
        </p:nvSpPr>
        <p:spPr>
          <a:xfrm>
            <a:off x="685800" y="381001"/>
            <a:ext cx="6991492" cy="364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sldNum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6788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6"/>
          <p:cNvSpPr txBox="1"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body" idx="1"/>
          </p:nvPr>
        </p:nvSpPr>
        <p:spPr>
          <a:xfrm>
            <a:off x="685800" y="2194559"/>
            <a:ext cx="5334000" cy="402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body" idx="2"/>
          </p:nvPr>
        </p:nvSpPr>
        <p:spPr>
          <a:xfrm>
            <a:off x="6172200" y="2194559"/>
            <a:ext cx="5334000" cy="402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6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6701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7"/>
          <p:cNvSpPr txBox="1"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body" idx="2"/>
          </p:nvPr>
        </p:nvSpPr>
        <p:spPr>
          <a:xfrm>
            <a:off x="685800" y="3132666"/>
            <a:ext cx="5311775" cy="3086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3"/>
          </p:nvPr>
        </p:nvSpPr>
        <p:spPr>
          <a:xfrm>
            <a:off x="6400800" y="2183802"/>
            <a:ext cx="51054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4"/>
          </p:nvPr>
        </p:nvSpPr>
        <p:spPr>
          <a:xfrm>
            <a:off x="6172200" y="3132666"/>
            <a:ext cx="5334000" cy="3086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8073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385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74203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4995582" y="746759"/>
            <a:ext cx="6510618" cy="547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685800" y="3124199"/>
            <a:ext cx="4114800" cy="3094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49250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7861238" y="751241"/>
            <a:ext cx="3644962" cy="5467443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685800" y="3124199"/>
            <a:ext cx="6873240" cy="3094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52637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2"/>
          <p:cNvSpPr>
            <a:spLocks noGrp="1"/>
          </p:cNvSpPr>
          <p:nvPr>
            <p:ph type="pic" idx="2"/>
          </p:nvPr>
        </p:nvSpPr>
        <p:spPr>
          <a:xfrm>
            <a:off x="681727" y="941439"/>
            <a:ext cx="10821840" cy="3478161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32"/>
          <p:cNvSpPr txBox="1">
            <a:spLocks noGrp="1"/>
          </p:cNvSpPr>
          <p:nvPr>
            <p:ph type="body" idx="1"/>
          </p:nvPr>
        </p:nvSpPr>
        <p:spPr>
          <a:xfrm>
            <a:off x="685800" y="5516715"/>
            <a:ext cx="10820400" cy="70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78" name="Google Shape;78;p32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19658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3"/>
          <p:cNvSpPr txBox="1"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body" idx="1"/>
          </p:nvPr>
        </p:nvSpPr>
        <p:spPr>
          <a:xfrm>
            <a:off x="1024467" y="3649133"/>
            <a:ext cx="10130516" cy="99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dt" idx="10"/>
          </p:nvPr>
        </p:nvSpPr>
        <p:spPr>
          <a:xfrm>
            <a:off x="7814452" y="381000"/>
            <a:ext cx="29108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ftr" idx="11"/>
          </p:nvPr>
        </p:nvSpPr>
        <p:spPr>
          <a:xfrm>
            <a:off x="685800" y="379941"/>
            <a:ext cx="699149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84" name="Google Shape;84;p33"/>
          <p:cNvSpPr txBox="1">
            <a:spLocks noGrp="1"/>
          </p:cNvSpPr>
          <p:nvPr>
            <p:ph type="sldNum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4945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4"/>
          <p:cNvSpPr txBox="1"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4"/>
          <p:cNvSpPr txBox="1">
            <a:spLocks noGrp="1"/>
          </p:cNvSpPr>
          <p:nvPr>
            <p:ph type="body" idx="1"/>
          </p:nvPr>
        </p:nvSpPr>
        <p:spPr>
          <a:xfrm>
            <a:off x="1303865" y="3365556"/>
            <a:ext cx="9592736" cy="444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8" name="Google Shape;88;p34"/>
          <p:cNvSpPr txBox="1">
            <a:spLocks noGrp="1"/>
          </p:cNvSpPr>
          <p:nvPr>
            <p:ph type="body" idx="2"/>
          </p:nvPr>
        </p:nvSpPr>
        <p:spPr>
          <a:xfrm>
            <a:off x="1024467" y="3959862"/>
            <a:ext cx="10151533" cy="679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9" name="Google Shape;89;p34"/>
          <p:cNvSpPr txBox="1">
            <a:spLocks noGrp="1"/>
          </p:cNvSpPr>
          <p:nvPr>
            <p:ph type="dt" idx="10"/>
          </p:nvPr>
        </p:nvSpPr>
        <p:spPr>
          <a:xfrm>
            <a:off x="7814452" y="381000"/>
            <a:ext cx="29108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0" name="Google Shape;90;p34"/>
          <p:cNvSpPr txBox="1">
            <a:spLocks noGrp="1"/>
          </p:cNvSpPr>
          <p:nvPr>
            <p:ph type="ftr" idx="11"/>
          </p:nvPr>
        </p:nvSpPr>
        <p:spPr>
          <a:xfrm>
            <a:off x="685800" y="379941"/>
            <a:ext cx="699149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91" name="Google Shape;91;p34"/>
          <p:cNvSpPr txBox="1">
            <a:spLocks noGrp="1"/>
          </p:cNvSpPr>
          <p:nvPr>
            <p:ph type="sldNum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  <p:sp>
        <p:nvSpPr>
          <p:cNvPr id="92" name="Google Shape;92;p34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entury Gothic"/>
              <a:buNone/>
            </a:pPr>
            <a:r>
              <a:rPr lang="en-IE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93" name="Google Shape;93;p34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entury Gothic"/>
              <a:buNone/>
            </a:pPr>
            <a:r>
              <a:rPr lang="en-IE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0645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4000"/>
              <a:buFont typeface="Century Gothic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dt" idx="10"/>
          </p:nvPr>
        </p:nvSpPr>
        <p:spPr>
          <a:xfrm>
            <a:off x="7814452" y="381000"/>
            <a:ext cx="29108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ftr" idx="11"/>
          </p:nvPr>
        </p:nvSpPr>
        <p:spPr>
          <a:xfrm>
            <a:off x="685800" y="381001"/>
            <a:ext cx="6991492" cy="364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sldNum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01161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5"/>
          <p:cNvSpPr txBox="1"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5"/>
          <p:cNvSpPr txBox="1">
            <a:spLocks noGrp="1"/>
          </p:cNvSpPr>
          <p:nvPr>
            <p:ph type="body" idx="1"/>
          </p:nvPr>
        </p:nvSpPr>
        <p:spPr>
          <a:xfrm>
            <a:off x="1024467" y="3648315"/>
            <a:ext cx="10144654" cy="999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7" name="Google Shape;97;p35"/>
          <p:cNvSpPr txBox="1">
            <a:spLocks noGrp="1"/>
          </p:cNvSpPr>
          <p:nvPr>
            <p:ph type="dt" idx="10"/>
          </p:nvPr>
        </p:nvSpPr>
        <p:spPr>
          <a:xfrm>
            <a:off x="7814452" y="378883"/>
            <a:ext cx="29108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8" name="Google Shape;98;p35"/>
          <p:cNvSpPr txBox="1">
            <a:spLocks noGrp="1"/>
          </p:cNvSpPr>
          <p:nvPr>
            <p:ph type="ftr" idx="11"/>
          </p:nvPr>
        </p:nvSpPr>
        <p:spPr>
          <a:xfrm>
            <a:off x="685800" y="378883"/>
            <a:ext cx="699149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99" name="Google Shape;99;p35"/>
          <p:cNvSpPr txBox="1">
            <a:spLocks noGrp="1"/>
          </p:cNvSpPr>
          <p:nvPr>
            <p:ph type="sldNum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19256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">
  <p:cSld name="3 Colum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6"/>
          <p:cNvSpPr txBox="1"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6"/>
          <p:cNvSpPr txBox="1"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3" name="Google Shape;103;p36"/>
          <p:cNvSpPr txBox="1">
            <a:spLocks noGrp="1"/>
          </p:cNvSpPr>
          <p:nvPr>
            <p:ph type="body" idx="2"/>
          </p:nvPr>
        </p:nvSpPr>
        <p:spPr>
          <a:xfrm>
            <a:off x="685799" y="2904565"/>
            <a:ext cx="3456432" cy="3314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4" name="Google Shape;104;p36"/>
          <p:cNvSpPr txBox="1">
            <a:spLocks noGrp="1"/>
          </p:cNvSpPr>
          <p:nvPr>
            <p:ph type="body" idx="3"/>
          </p:nvPr>
        </p:nvSpPr>
        <p:spPr>
          <a:xfrm>
            <a:off x="4368800" y="2201333"/>
            <a:ext cx="3456432" cy="626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5" name="Google Shape;105;p36"/>
          <p:cNvSpPr txBox="1">
            <a:spLocks noGrp="1"/>
          </p:cNvSpPr>
          <p:nvPr>
            <p:ph type="body" idx="4"/>
          </p:nvPr>
        </p:nvSpPr>
        <p:spPr>
          <a:xfrm>
            <a:off x="4366858" y="2904067"/>
            <a:ext cx="3456432" cy="3314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6" name="Google Shape;106;p36"/>
          <p:cNvSpPr txBox="1">
            <a:spLocks noGrp="1"/>
          </p:cNvSpPr>
          <p:nvPr>
            <p:ph type="body" idx="5"/>
          </p:nvPr>
        </p:nvSpPr>
        <p:spPr>
          <a:xfrm>
            <a:off x="8051800" y="2192866"/>
            <a:ext cx="3456432" cy="626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7" name="Google Shape;107;p36"/>
          <p:cNvSpPr txBox="1">
            <a:spLocks noGrp="1"/>
          </p:cNvSpPr>
          <p:nvPr>
            <p:ph type="body" idx="6"/>
          </p:nvPr>
        </p:nvSpPr>
        <p:spPr>
          <a:xfrm>
            <a:off x="8051801" y="2904565"/>
            <a:ext cx="3456432" cy="3314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8" name="Google Shape;108;p36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Google Shape;109;p36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110" name="Google Shape;110;p36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20487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Picture Column">
  <p:cSld name="3 Picture Column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7"/>
          <p:cNvSpPr txBox="1"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7"/>
          <p:cNvSpPr txBox="1"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4" name="Google Shape;114;p37"/>
          <p:cNvSpPr>
            <a:spLocks noGrp="1"/>
          </p:cNvSpPr>
          <p:nvPr>
            <p:ph type="pic" idx="2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2745"/>
              </a:srgbClr>
            </a:outerShdw>
          </a:effectLst>
        </p:spPr>
      </p:sp>
      <p:sp>
        <p:nvSpPr>
          <p:cNvPr id="115" name="Google Shape;115;p37"/>
          <p:cNvSpPr txBox="1">
            <a:spLocks noGrp="1"/>
          </p:cNvSpPr>
          <p:nvPr>
            <p:ph type="body" idx="3"/>
          </p:nvPr>
        </p:nvSpPr>
        <p:spPr>
          <a:xfrm>
            <a:off x="688618" y="4873764"/>
            <a:ext cx="3451582" cy="1344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6" name="Google Shape;116;p37"/>
          <p:cNvSpPr txBox="1">
            <a:spLocks noGrp="1"/>
          </p:cNvSpPr>
          <p:nvPr>
            <p:ph type="body" idx="4"/>
          </p:nvPr>
        </p:nvSpPr>
        <p:spPr>
          <a:xfrm>
            <a:off x="4374263" y="4191000"/>
            <a:ext cx="3448935" cy="682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37"/>
          <p:cNvSpPr>
            <a:spLocks noGrp="1"/>
          </p:cNvSpPr>
          <p:nvPr>
            <p:ph type="pic" idx="5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2745"/>
              </a:srgbClr>
            </a:outerShdw>
          </a:effectLst>
        </p:spPr>
      </p:sp>
      <p:sp>
        <p:nvSpPr>
          <p:cNvPr id="118" name="Google Shape;118;p37"/>
          <p:cNvSpPr txBox="1">
            <a:spLocks noGrp="1"/>
          </p:cNvSpPr>
          <p:nvPr>
            <p:ph type="body" idx="6"/>
          </p:nvPr>
        </p:nvSpPr>
        <p:spPr>
          <a:xfrm>
            <a:off x="4374264" y="4873763"/>
            <a:ext cx="3448935" cy="1344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9" name="Google Shape;119;p37"/>
          <p:cNvSpPr txBox="1">
            <a:spLocks noGrp="1"/>
          </p:cNvSpPr>
          <p:nvPr>
            <p:ph type="body" idx="7"/>
          </p:nvPr>
        </p:nvSpPr>
        <p:spPr>
          <a:xfrm>
            <a:off x="8049731" y="4191000"/>
            <a:ext cx="3456469" cy="682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37"/>
          <p:cNvSpPr>
            <a:spLocks noGrp="1"/>
          </p:cNvSpPr>
          <p:nvPr>
            <p:ph type="pic" idx="8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2745"/>
              </a:srgbClr>
            </a:outerShdw>
          </a:effectLst>
        </p:spPr>
      </p:sp>
      <p:sp>
        <p:nvSpPr>
          <p:cNvPr id="121" name="Google Shape;121;p37"/>
          <p:cNvSpPr txBox="1">
            <a:spLocks noGrp="1"/>
          </p:cNvSpPr>
          <p:nvPr>
            <p:ph type="body" idx="9"/>
          </p:nvPr>
        </p:nvSpPr>
        <p:spPr>
          <a:xfrm>
            <a:off x="8049731" y="4873761"/>
            <a:ext cx="3452445" cy="1344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22" name="Google Shape;122;p37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Google Shape;123;p37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124" name="Google Shape;124;p37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78909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8"/>
          <p:cNvSpPr txBox="1"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8"/>
          <p:cNvSpPr txBox="1">
            <a:spLocks noGrp="1"/>
          </p:cNvSpPr>
          <p:nvPr>
            <p:ph type="body" idx="1"/>
          </p:nvPr>
        </p:nvSpPr>
        <p:spPr>
          <a:xfrm rot="5400000">
            <a:off x="4083937" y="-1203579"/>
            <a:ext cx="4024125" cy="108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38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9" name="Google Shape;129;p38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130" name="Google Shape;130;p38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87217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9"/>
          <p:cNvSpPr txBox="1">
            <a:spLocks noGrp="1"/>
          </p:cNvSpPr>
          <p:nvPr>
            <p:ph type="title"/>
          </p:nvPr>
        </p:nvSpPr>
        <p:spPr>
          <a:xfrm rot="5400000">
            <a:off x="8525933" y="1667933"/>
            <a:ext cx="3903133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40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39"/>
          <p:cNvSpPr txBox="1">
            <a:spLocks noGrp="1"/>
          </p:cNvSpPr>
          <p:nvPr>
            <p:ph type="body" idx="1"/>
          </p:nvPr>
        </p:nvSpPr>
        <p:spPr>
          <a:xfrm rot="5400000">
            <a:off x="3175000" y="-1405467"/>
            <a:ext cx="3903133" cy="820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39"/>
          <p:cNvSpPr txBox="1">
            <a:spLocks noGrp="1"/>
          </p:cNvSpPr>
          <p:nvPr>
            <p:ph type="dt" idx="10"/>
          </p:nvPr>
        </p:nvSpPr>
        <p:spPr>
          <a:xfrm>
            <a:off x="7814452" y="379941"/>
            <a:ext cx="29108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5" name="Google Shape;135;p39"/>
          <p:cNvSpPr txBox="1">
            <a:spLocks noGrp="1"/>
          </p:cNvSpPr>
          <p:nvPr>
            <p:ph type="ftr" idx="11"/>
          </p:nvPr>
        </p:nvSpPr>
        <p:spPr>
          <a:xfrm>
            <a:off x="685800" y="381000"/>
            <a:ext cx="699149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136" name="Google Shape;136;p39"/>
          <p:cNvSpPr txBox="1">
            <a:spLocks noGrp="1"/>
          </p:cNvSpPr>
          <p:nvPr>
            <p:ph type="sldNum" idx="12"/>
          </p:nvPr>
        </p:nvSpPr>
        <p:spPr>
          <a:xfrm>
            <a:off x="10862452" y="381000"/>
            <a:ext cx="64374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376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6"/>
          <p:cNvSpPr txBox="1"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body" idx="1"/>
          </p:nvPr>
        </p:nvSpPr>
        <p:spPr>
          <a:xfrm>
            <a:off x="685800" y="2194559"/>
            <a:ext cx="5334000" cy="402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body" idx="2"/>
          </p:nvPr>
        </p:nvSpPr>
        <p:spPr>
          <a:xfrm>
            <a:off x="6172200" y="2194559"/>
            <a:ext cx="5334000" cy="402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6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293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7"/>
          <p:cNvSpPr txBox="1"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body" idx="2"/>
          </p:nvPr>
        </p:nvSpPr>
        <p:spPr>
          <a:xfrm>
            <a:off x="685800" y="3132666"/>
            <a:ext cx="5311775" cy="3086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3"/>
          </p:nvPr>
        </p:nvSpPr>
        <p:spPr>
          <a:xfrm>
            <a:off x="6400800" y="2183802"/>
            <a:ext cx="51054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4"/>
          </p:nvPr>
        </p:nvSpPr>
        <p:spPr>
          <a:xfrm>
            <a:off x="6172200" y="3132666"/>
            <a:ext cx="5334000" cy="3086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484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9349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731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4995582" y="746759"/>
            <a:ext cx="6510618" cy="547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685800" y="3124199"/>
            <a:ext cx="4114800" cy="3094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00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7861238" y="751241"/>
            <a:ext cx="3644962" cy="5467443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685800" y="3124199"/>
            <a:ext cx="6873240" cy="3094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6252275" y="6366049"/>
            <a:ext cx="26902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942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20460" y="5650731"/>
            <a:ext cx="12151080" cy="118638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2"/>
          <p:cNvSpPr txBox="1"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4000"/>
              <a:buFont typeface="Century Gothic"/>
              <a:buNone/>
              <a:defRPr sz="4000" b="0" i="0" u="none" strike="noStrike" cap="none">
                <a:solidFill>
                  <a:srgbClr val="FBD59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178525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20460" y="5650731"/>
            <a:ext cx="12151080" cy="118638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2"/>
          <p:cNvSpPr txBox="1"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4000"/>
              <a:buFont typeface="Century Gothic"/>
              <a:buNone/>
              <a:defRPr sz="4000" b="0" i="0" u="none" strike="noStrike" cap="none">
                <a:solidFill>
                  <a:srgbClr val="FBD59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r>
              <a:rPr lang="en-IE"/>
              <a:t>©autism journeys, Sharon McCarthy &amp; Dr. Micaela Connolly, 2023</a:t>
            </a:r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489230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autismjourneysfm@gmail.com" TargetMode="External"/><Relationship Id="rId2" Type="http://schemas.openxmlformats.org/officeDocument/2006/relationships/hyperlink" Target="mailto:sharon@autismjourneys.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aolanmccarthy.slt@gmail.com" TargetMode="External"/><Relationship Id="rId4" Type="http://schemas.openxmlformats.org/officeDocument/2006/relationships/hyperlink" Target="mailto:mconnollypsych@g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"/>
          <p:cNvSpPr txBox="1">
            <a:spLocks noGrp="1"/>
          </p:cNvSpPr>
          <p:nvPr>
            <p:ph type="subTitle" idx="1"/>
          </p:nvPr>
        </p:nvSpPr>
        <p:spPr>
          <a:xfrm>
            <a:off x="1829129" y="3058921"/>
            <a:ext cx="8533741" cy="740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IE" sz="2000" dirty="0"/>
              <a:t>with Sharon McCarthy, Dr. Micaela Connolly and Caolán McCarthy </a:t>
            </a: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 dirty="0"/>
          </a:p>
        </p:txBody>
      </p:sp>
      <p:sp>
        <p:nvSpPr>
          <p:cNvPr id="143" name="Google Shape;143;p1"/>
          <p:cNvSpPr txBox="1"/>
          <p:nvPr/>
        </p:nvSpPr>
        <p:spPr>
          <a:xfrm>
            <a:off x="681134" y="1514261"/>
            <a:ext cx="10995099" cy="1230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6000"/>
              <a:buFont typeface="Century Gothic"/>
              <a:buNone/>
              <a:tabLst/>
              <a:defRPr/>
            </a:pPr>
            <a:r>
              <a:rPr lang="en-IE" sz="4800" b="1" kern="0" dirty="0">
                <a:solidFill>
                  <a:srgbClr val="FBD594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Scaffolding Through the E</a:t>
            </a:r>
            <a:r>
              <a:rPr kumimoji="0" lang="en-IE" sz="4800" b="1" i="0" u="none" strike="noStrike" kern="0" cap="none" spc="0" normalizeH="0" baseline="0" noProof="0" dirty="0" err="1">
                <a:ln>
                  <a:noFill/>
                </a:ln>
                <a:solidFill>
                  <a:srgbClr val="FBD594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nvironment</a:t>
            </a: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FBD594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658FD-5CFB-6A9A-A758-36ADA5364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91702"/>
            <a:ext cx="8610600" cy="1293028"/>
          </a:xfrm>
        </p:spPr>
        <p:txBody>
          <a:bodyPr/>
          <a:lstStyle/>
          <a:p>
            <a:r>
              <a:rPr lang="en-IE" dirty="0"/>
              <a:t>Communication environment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03AC79-DD51-10D9-F6A4-B554BC8B1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734968"/>
            <a:ext cx="10820400" cy="4024125"/>
          </a:xfrm>
        </p:spPr>
        <p:txBody>
          <a:bodyPr>
            <a:normAutofit/>
          </a:bodyPr>
          <a:lstStyle/>
          <a:p>
            <a:r>
              <a:rPr lang="en-IE" dirty="0"/>
              <a:t>How people exchange and receive information.</a:t>
            </a:r>
          </a:p>
          <a:p>
            <a:r>
              <a:rPr lang="en-IE" dirty="0"/>
              <a:t>Can be verbal and/or nonverbal – speaking and/or non-speaking.</a:t>
            </a:r>
          </a:p>
          <a:p>
            <a:r>
              <a:rPr lang="en-IE" dirty="0"/>
              <a:t>Covers both receptive and expressive. </a:t>
            </a:r>
          </a:p>
          <a:p>
            <a:r>
              <a:rPr lang="en-IE" dirty="0"/>
              <a:t>Everyone has different communication preferences and strengths.</a:t>
            </a:r>
          </a:p>
          <a:p>
            <a:r>
              <a:rPr lang="en-IE" dirty="0"/>
              <a:t>In the classroom can include:</a:t>
            </a:r>
          </a:p>
          <a:p>
            <a:pPr lvl="1"/>
            <a:r>
              <a:rPr lang="en-IE" sz="1700" dirty="0"/>
              <a:t>Teacher providing instructions during class.</a:t>
            </a:r>
          </a:p>
          <a:p>
            <a:pPr lvl="1"/>
            <a:r>
              <a:rPr lang="en-IE" sz="1700" dirty="0"/>
              <a:t>Homework being written on whiteboard.</a:t>
            </a:r>
          </a:p>
          <a:p>
            <a:pPr lvl="1"/>
            <a:r>
              <a:rPr lang="en-IE" sz="1700" dirty="0"/>
              <a:t>Chatting with friends during breaktime.</a:t>
            </a:r>
          </a:p>
          <a:p>
            <a:pPr lvl="1"/>
            <a:r>
              <a:rPr lang="en-IE" sz="1700" dirty="0"/>
              <a:t>Child asking for help with a problem.</a:t>
            </a:r>
          </a:p>
          <a:p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D3CD8-AF6F-E1D2-42BB-C9997EE03B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631400-A68F-D61B-076D-E5EB68E425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422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0745D-3219-AD77-52EB-07A579456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044" y="315686"/>
            <a:ext cx="10958804" cy="1293028"/>
          </a:xfrm>
        </p:spPr>
        <p:txBody>
          <a:bodyPr/>
          <a:lstStyle/>
          <a:p>
            <a:r>
              <a:rPr lang="en-IE" dirty="0"/>
              <a:t>Communication support in real terms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F8253-FD1B-44DC-2A59-6CEDE3095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044" y="1336143"/>
            <a:ext cx="10820400" cy="491692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No eye contact expectation.</a:t>
            </a:r>
          </a:p>
          <a:p>
            <a:r>
              <a:rPr lang="en-GB" dirty="0"/>
              <a:t>Access to sensory and other supportive tools.</a:t>
            </a:r>
          </a:p>
          <a:p>
            <a:r>
              <a:rPr lang="en-GB" dirty="0"/>
              <a:t>Autistic communication expectation.</a:t>
            </a:r>
          </a:p>
          <a:p>
            <a:r>
              <a:rPr lang="en-GB" dirty="0"/>
              <a:t>Anxiety around asking a question in class – alternative means to ask.</a:t>
            </a:r>
          </a:p>
          <a:p>
            <a:r>
              <a:rPr lang="en-GB" dirty="0"/>
              <a:t>Expressing oneself around peers – equal responsibility for communication partners.</a:t>
            </a:r>
          </a:p>
          <a:p>
            <a:r>
              <a:rPr lang="en-GB" dirty="0"/>
              <a:t>Staff not understanding – ASK! – upskill to attune and understand.</a:t>
            </a:r>
          </a:p>
          <a:p>
            <a:r>
              <a:rPr lang="en-GB" dirty="0"/>
              <a:t>Difficulty grasping information shared – deliver class content using multiple means.</a:t>
            </a:r>
          </a:p>
          <a:p>
            <a:r>
              <a:rPr lang="en-GB" dirty="0"/>
              <a:t>Use of visuals (whole school approach!)</a:t>
            </a:r>
          </a:p>
          <a:p>
            <a:r>
              <a:rPr lang="en-GB" dirty="0"/>
              <a:t>Communication partner &gt; take that leap!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A925D-5E57-2409-782E-DC99C310EC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0BEB9-3153-6959-905E-45DFF9A7C8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I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IE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42543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2000A-0A4E-75D1-E033-60FE706BB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69058"/>
            <a:ext cx="8610600" cy="1293028"/>
          </a:xfrm>
        </p:spPr>
        <p:txBody>
          <a:bodyPr/>
          <a:lstStyle/>
          <a:p>
            <a:r>
              <a:rPr lang="en-IE" dirty="0"/>
              <a:t>Social environment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352045-07FA-36B9-DC63-1C29BDCB5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520890"/>
            <a:ext cx="10820400" cy="4834955"/>
          </a:xfrm>
        </p:spPr>
        <p:txBody>
          <a:bodyPr>
            <a:normAutofit fontScale="92500" lnSpcReduction="20000"/>
          </a:bodyPr>
          <a:lstStyle/>
          <a:p>
            <a:r>
              <a:rPr lang="en-IE" sz="1900" dirty="0"/>
              <a:t>Any interactions a person has with others throughout the day.</a:t>
            </a:r>
          </a:p>
          <a:p>
            <a:r>
              <a:rPr lang="en-IE" sz="1900" dirty="0"/>
              <a:t>Different expectations for different scenarios - peers vs. teachers, etc.</a:t>
            </a:r>
          </a:p>
          <a:p>
            <a:r>
              <a:rPr lang="en-IE" sz="1900" dirty="0"/>
              <a:t>Close ties with communication, emotional and sensory.</a:t>
            </a:r>
          </a:p>
          <a:p>
            <a:r>
              <a:rPr lang="en-IE" sz="1900" dirty="0"/>
              <a:t>Individual interactions vs. group interactions.</a:t>
            </a:r>
          </a:p>
          <a:p>
            <a:r>
              <a:rPr lang="en-IE" sz="1900" dirty="0"/>
              <a:t>Familiar vs. unfamiliar people.</a:t>
            </a:r>
          </a:p>
          <a:p>
            <a:r>
              <a:rPr lang="en-IE" sz="1900" dirty="0"/>
              <a:t>In the classroom:</a:t>
            </a:r>
          </a:p>
          <a:p>
            <a:pPr lvl="1">
              <a:lnSpc>
                <a:spcPct val="160000"/>
              </a:lnSpc>
            </a:pPr>
            <a:r>
              <a:rPr lang="en-IE" sz="1700" dirty="0"/>
              <a:t>Group work.</a:t>
            </a:r>
          </a:p>
          <a:p>
            <a:pPr lvl="1">
              <a:lnSpc>
                <a:spcPct val="160000"/>
              </a:lnSpc>
            </a:pPr>
            <a:r>
              <a:rPr lang="en-IE" sz="1700" dirty="0"/>
              <a:t>Talking to teacher.</a:t>
            </a:r>
          </a:p>
          <a:p>
            <a:pPr lvl="1">
              <a:lnSpc>
                <a:spcPct val="160000"/>
              </a:lnSpc>
            </a:pPr>
            <a:r>
              <a:rPr lang="en-IE" sz="1700" dirty="0"/>
              <a:t>Asking and answering questions.</a:t>
            </a:r>
          </a:p>
          <a:p>
            <a:pPr lvl="1">
              <a:lnSpc>
                <a:spcPct val="160000"/>
              </a:lnSpc>
            </a:pPr>
            <a:r>
              <a:rPr lang="en-IE" sz="1700" dirty="0"/>
              <a:t>Break time.</a:t>
            </a:r>
          </a:p>
          <a:p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406C0C-EF4B-77A3-B29C-9703C24D4A8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33331-985D-8ABF-8DD8-E3A21D95C3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I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IE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004515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22B5A-43A6-50DF-7BA8-BD8A11818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48389"/>
            <a:ext cx="10342984" cy="1293028"/>
          </a:xfrm>
        </p:spPr>
        <p:txBody>
          <a:bodyPr/>
          <a:lstStyle/>
          <a:p>
            <a:r>
              <a:rPr lang="en-IE" dirty="0"/>
              <a:t>Social support in real terms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21CFA-39BF-340C-ADEC-219E8A830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352939"/>
            <a:ext cx="10820400" cy="5002906"/>
          </a:xfrm>
        </p:spPr>
        <p:txBody>
          <a:bodyPr>
            <a:normAutofit fontScale="92500"/>
          </a:bodyPr>
          <a:lstStyle/>
          <a:p>
            <a:r>
              <a:rPr lang="en-IE" sz="1900" dirty="0"/>
              <a:t>Communication differences – Create opportunity to interact comfortably.</a:t>
            </a:r>
          </a:p>
          <a:p>
            <a:pPr lvl="1"/>
            <a:r>
              <a:rPr lang="en-IE" sz="1700" dirty="0"/>
              <a:t>For example - </a:t>
            </a:r>
            <a:r>
              <a:rPr lang="en-IE" sz="1700" b="1" dirty="0"/>
              <a:t>lunch clubs and games.</a:t>
            </a:r>
          </a:p>
          <a:p>
            <a:r>
              <a:rPr lang="en-IE" sz="1900" dirty="0"/>
              <a:t>Finding common ground with peers or joining in a game – preferred peer match. </a:t>
            </a:r>
          </a:p>
          <a:p>
            <a:pPr lvl="1"/>
            <a:r>
              <a:rPr lang="en-IE" sz="1700" dirty="0"/>
              <a:t>Also choose seat position/groups based on preferred peers.</a:t>
            </a:r>
          </a:p>
          <a:p>
            <a:pPr marL="4572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tabLst/>
              <a:defRPr/>
            </a:pPr>
            <a:r>
              <a:rPr kumimoji="0" lang="en-IE" sz="19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</a:rPr>
              <a:t>Presenting to class - </a:t>
            </a:r>
            <a:r>
              <a:rPr lang="en-IE" sz="1900" dirty="0"/>
              <a:t>Remove demand for uncomfortable social scenario like presentations.</a:t>
            </a:r>
          </a:p>
          <a:p>
            <a:pPr marL="4572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tabLst/>
              <a:defRPr/>
            </a:pPr>
            <a:r>
              <a:rPr lang="en-IE" sz="1900" dirty="0"/>
              <a:t>Difficulty with groupwork – offer opt in (opt out if compulsory in curriculum).</a:t>
            </a:r>
          </a:p>
          <a:p>
            <a:r>
              <a:rPr lang="en-IE" sz="1900" dirty="0"/>
              <a:t>Overwhelmed by social expectations because of position - </a:t>
            </a:r>
          </a:p>
          <a:p>
            <a:pPr lvl="1"/>
            <a:r>
              <a:rPr lang="en-IE" sz="1700" dirty="0"/>
              <a:t>Choose seating position based on preferred peers.</a:t>
            </a:r>
          </a:p>
          <a:p>
            <a:r>
              <a:rPr lang="en-IE" sz="1900" dirty="0"/>
              <a:t>Additionally, remember to Provision time to engage in preferred topics- </a:t>
            </a:r>
            <a:r>
              <a:rPr lang="en-IE" sz="1900" b="1" dirty="0"/>
              <a:t>special interest.</a:t>
            </a:r>
          </a:p>
          <a:p>
            <a:r>
              <a:rPr lang="en-IE" sz="1900" dirty="0"/>
              <a:t>Finally offer </a:t>
            </a:r>
            <a:r>
              <a:rPr lang="en-IE" sz="1900" b="1" i="1" u="sng" dirty="0"/>
              <a:t>ESCAPE PLAN </a:t>
            </a:r>
            <a:r>
              <a:rPr lang="en-IE" sz="1900" dirty="0"/>
              <a:t>at all times!</a:t>
            </a:r>
          </a:p>
          <a:p>
            <a:pPr marL="11430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13D54E-BB82-CC64-6FFE-B58C06BE4D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99EA6B-2E70-E77D-9422-070462332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512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2000A-0A4E-75D1-E033-60FE706BB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69058"/>
            <a:ext cx="8610600" cy="1293028"/>
          </a:xfrm>
        </p:spPr>
        <p:txBody>
          <a:bodyPr/>
          <a:lstStyle/>
          <a:p>
            <a:r>
              <a:rPr lang="en-IE" dirty="0"/>
              <a:t>Physical environment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352045-07FA-36B9-DC63-1C29BDCB5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762086"/>
            <a:ext cx="10820400" cy="4024125"/>
          </a:xfrm>
        </p:spPr>
        <p:txBody>
          <a:bodyPr>
            <a:normAutofit/>
          </a:bodyPr>
          <a:lstStyle/>
          <a:p>
            <a:r>
              <a:rPr lang="en-GB" dirty="0"/>
              <a:t>The space a person exists within in every moment– a person’s surroundings.</a:t>
            </a:r>
          </a:p>
          <a:p>
            <a:r>
              <a:rPr lang="en-GB" dirty="0"/>
              <a:t>A student will always be influenced by the following:</a:t>
            </a:r>
          </a:p>
          <a:p>
            <a:r>
              <a:rPr lang="en-GB" dirty="0"/>
              <a:t>Classroom and desk layout.</a:t>
            </a:r>
          </a:p>
          <a:p>
            <a:r>
              <a:rPr lang="en-IE" dirty="0"/>
              <a:t>Person’s position in the room and proximity to other people, triggers and supports.</a:t>
            </a:r>
          </a:p>
          <a:p>
            <a:r>
              <a:rPr lang="en-IE" dirty="0"/>
              <a:t>Means of information sharing.</a:t>
            </a:r>
          </a:p>
          <a:p>
            <a:r>
              <a:rPr lang="en-IE" dirty="0"/>
              <a:t>Expectations, demands and class culture.</a:t>
            </a:r>
          </a:p>
          <a:p>
            <a:r>
              <a:rPr lang="en-IE" dirty="0"/>
              <a:t>Social dynamics and means of removing oneself.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406C0C-EF4B-77A3-B29C-9703C24D4A8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33331-985D-8ABF-8DD8-E3A21D95C3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9706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22B5A-43A6-50DF-7BA8-BD8A11818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10342984" cy="1293028"/>
          </a:xfrm>
        </p:spPr>
        <p:txBody>
          <a:bodyPr/>
          <a:lstStyle/>
          <a:p>
            <a:r>
              <a:rPr lang="en-IE" dirty="0"/>
              <a:t>Physical support in real terms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21CFA-39BF-340C-ADEC-219E8A830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541417"/>
            <a:ext cx="10820400" cy="454214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GB" dirty="0"/>
              <a:t>Consider </a:t>
            </a:r>
          </a:p>
          <a:p>
            <a:r>
              <a:rPr lang="en-GB" dirty="0"/>
              <a:t>Layout – Easily navigable? Windows? Doors? Seating? Desks? </a:t>
            </a:r>
          </a:p>
          <a:p>
            <a:r>
              <a:rPr lang="en-GB" dirty="0"/>
              <a:t>Proximity - Positioning to other spaces? Person’s proximity to other people?</a:t>
            </a:r>
          </a:p>
          <a:p>
            <a:r>
              <a:rPr lang="en-GB" dirty="0"/>
              <a:t>Sensory aspects – Triggers identified and changed/removed? Tools available?</a:t>
            </a:r>
          </a:p>
          <a:p>
            <a:r>
              <a:rPr lang="en-GB" dirty="0"/>
              <a:t>Communication – Concrete? Double empathy? </a:t>
            </a:r>
          </a:p>
          <a:p>
            <a:r>
              <a:rPr lang="en-GB" dirty="0"/>
              <a:t>Social - Culture – Neuroaffirmative? Representation? Respectful and non-judgemental?</a:t>
            </a:r>
          </a:p>
          <a:p>
            <a:r>
              <a:rPr lang="en-GB" dirty="0"/>
              <a:t>Temporal - Demands and expectations?</a:t>
            </a:r>
          </a:p>
          <a:p>
            <a:r>
              <a:rPr lang="en-GB" dirty="0"/>
              <a:t>All aspects?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13D54E-BB82-CC64-6FFE-B58C06BE4D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99EA6B-2E70-E77D-9422-070462332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8031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0745D-3219-AD77-52EB-07A579456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63562"/>
            <a:ext cx="8610600" cy="1293028"/>
          </a:xfrm>
        </p:spPr>
        <p:txBody>
          <a:bodyPr/>
          <a:lstStyle/>
          <a:p>
            <a:r>
              <a:rPr lang="en-IE" dirty="0"/>
              <a:t>Temporal environment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F8253-FD1B-44DC-2A59-6CEDE3095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856590"/>
            <a:ext cx="10820400" cy="4024125"/>
          </a:xfrm>
        </p:spPr>
        <p:txBody>
          <a:bodyPr/>
          <a:lstStyle/>
          <a:p>
            <a:r>
              <a:rPr lang="en-IE" dirty="0"/>
              <a:t>Transitions can be difficult for autistic people:</a:t>
            </a:r>
          </a:p>
          <a:p>
            <a:pPr lvl="1">
              <a:lnSpc>
                <a:spcPct val="150000"/>
              </a:lnSpc>
            </a:pPr>
            <a:r>
              <a:rPr lang="en-IE" sz="1600" dirty="0"/>
              <a:t>Differences in processing time.</a:t>
            </a:r>
          </a:p>
          <a:p>
            <a:pPr lvl="1">
              <a:lnSpc>
                <a:spcPct val="150000"/>
              </a:lnSpc>
            </a:pPr>
            <a:r>
              <a:rPr lang="en-IE" sz="1600" dirty="0"/>
              <a:t>Monotropic cognitive style.</a:t>
            </a:r>
          </a:p>
          <a:p>
            <a:pPr lvl="1">
              <a:lnSpc>
                <a:spcPct val="150000"/>
              </a:lnSpc>
            </a:pPr>
            <a:r>
              <a:rPr lang="en-IE" sz="1600" dirty="0"/>
              <a:t>Uncertainty.</a:t>
            </a:r>
          </a:p>
          <a:p>
            <a:pPr lvl="1">
              <a:lnSpc>
                <a:spcPct val="150000"/>
              </a:lnSpc>
            </a:pPr>
            <a:r>
              <a:rPr lang="en-IE" sz="1600" dirty="0"/>
              <a:t>Autistic inertia.</a:t>
            </a:r>
          </a:p>
          <a:p>
            <a:r>
              <a:rPr lang="en-IE" dirty="0"/>
              <a:t>Horizontal transitions: small daily transitions.</a:t>
            </a:r>
          </a:p>
          <a:p>
            <a:r>
              <a:rPr lang="en-IE" dirty="0"/>
              <a:t>Vertical transitions: bigger transitions between stages of life.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A925D-5E57-2409-782E-DC99C310EC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0BEB9-3153-6959-905E-45DFF9A7C8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I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IE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120544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0745D-3219-AD77-52EB-07A579456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832952"/>
            <a:ext cx="9624527" cy="1293028"/>
          </a:xfrm>
        </p:spPr>
        <p:txBody>
          <a:bodyPr/>
          <a:lstStyle/>
          <a:p>
            <a:r>
              <a:rPr lang="en-IE" dirty="0"/>
              <a:t>Temporal support in real terms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F8253-FD1B-44DC-2A59-6CEDE3095D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Forewarning, information, context, preparation.</a:t>
            </a:r>
          </a:p>
          <a:p>
            <a:r>
              <a:rPr lang="en-IE" dirty="0"/>
              <a:t>Time to process change.</a:t>
            </a:r>
          </a:p>
          <a:p>
            <a:r>
              <a:rPr lang="en-IE" dirty="0"/>
              <a:t>Supportive approach to monotropic style.</a:t>
            </a:r>
          </a:p>
          <a:p>
            <a:r>
              <a:rPr lang="en-IE" dirty="0"/>
              <a:t>Agreed, individualised approach to inertia.</a:t>
            </a:r>
          </a:p>
          <a:p>
            <a:r>
              <a:rPr lang="en-IE" dirty="0"/>
              <a:t>Practical tools like schedules, timers and transition tangibles.</a:t>
            </a:r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A925D-5E57-2409-782E-DC99C310EC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0BEB9-3153-6959-905E-45DFF9A7C8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I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IE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63195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31CE1-71DB-B5A2-0542-F615B83AD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69058"/>
            <a:ext cx="8610600" cy="1293028"/>
          </a:xfrm>
        </p:spPr>
        <p:txBody>
          <a:bodyPr/>
          <a:lstStyle/>
          <a:p>
            <a:r>
              <a:rPr lang="en-IE" dirty="0"/>
              <a:t>Escape plan: essential!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D80BA-48AE-BF2E-C24C-47F21E78F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588070"/>
            <a:ext cx="10820400" cy="4551473"/>
          </a:xfrm>
        </p:spPr>
        <p:txBody>
          <a:bodyPr>
            <a:normAutofit/>
          </a:bodyPr>
          <a:lstStyle/>
          <a:p>
            <a:r>
              <a:rPr lang="en-I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Autonomous means to leave space in structured way as necessary. </a:t>
            </a:r>
          </a:p>
          <a:p>
            <a:r>
              <a:rPr lang="en-IE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I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emoves social expectation and ambiguity.</a:t>
            </a:r>
          </a:p>
          <a:p>
            <a:r>
              <a:rPr lang="en-IE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I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upports autonomy and creates</a:t>
            </a:r>
            <a:r>
              <a:rPr lang="en-IE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feelings of safety. </a:t>
            </a:r>
          </a:p>
          <a:p>
            <a:pPr marL="114300" indent="0">
              <a:buNone/>
            </a:pPr>
            <a:r>
              <a:rPr lang="en-IE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I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a tool – </a:t>
            </a:r>
          </a:p>
          <a:p>
            <a:r>
              <a:rPr lang="en-IE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Essential, </a:t>
            </a:r>
            <a:r>
              <a:rPr lang="en-I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fundamental</a:t>
            </a:r>
            <a:r>
              <a:rPr lang="en-IE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</a:t>
            </a:r>
            <a:r>
              <a:rPr lang="en-I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foundational for any social engagement.</a:t>
            </a:r>
          </a:p>
          <a:p>
            <a:r>
              <a:rPr lang="en-IE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</a:t>
            </a:r>
            <a:r>
              <a:rPr lang="en-I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individually based – practiced and supported.</a:t>
            </a:r>
          </a:p>
          <a:p>
            <a:r>
              <a:rPr lang="en-IE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Genuine availability m</a:t>
            </a:r>
            <a:r>
              <a:rPr lang="en-I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itigates risk (academically, mentally, emotionally, holistically!)</a:t>
            </a:r>
          </a:p>
          <a:p>
            <a:r>
              <a:rPr lang="en-IE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I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ultiple means of application – across every space, age, gender, capacity.</a:t>
            </a:r>
          </a:p>
          <a:p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CACE29-A0B4-E56F-1125-7E71AE806F0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AB626E-A6A8-FDDE-EBD8-960FD02BC7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33557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9EB39-F4DC-FE1C-A1D0-2FCC64A03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Essentially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871376-E6C3-9830-31E7-E323377CC4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717641-17B5-B735-DFC9-DBEBAA2FAC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19</a:t>
            </a:fld>
            <a:endParaRPr lang="en-IE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1FD815A-BB2C-5B7A-5D85-6E951C553A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9275765"/>
              </p:ext>
            </p:extLst>
          </p:nvPr>
        </p:nvGraphicFramePr>
        <p:xfrm>
          <a:off x="1352939" y="559837"/>
          <a:ext cx="8024327" cy="5578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BA10E39A-C758-5C48-B508-946374448F72}"/>
              </a:ext>
            </a:extLst>
          </p:cNvPr>
          <p:cNvSpPr/>
          <p:nvPr/>
        </p:nvSpPr>
        <p:spPr>
          <a:xfrm>
            <a:off x="4077478" y="2399095"/>
            <a:ext cx="2528595" cy="267675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latin typeface="Century Gothic" panose="020B0502020202020204" pitchFamily="34" charset="0"/>
              </a:rPr>
              <a:t>Space of Equity and Justice</a:t>
            </a:r>
          </a:p>
        </p:txBody>
      </p:sp>
    </p:spTree>
    <p:extLst>
      <p:ext uri="{BB962C8B-B14F-4D97-AF65-F5344CB8AC3E}">
        <p14:creationId xmlns:p14="http://schemas.microsoft.com/office/powerpoint/2010/main" val="65819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Century Gothic"/>
              <a:buNone/>
              <a:tabLst/>
              <a:defRPr/>
            </a:pPr>
            <a:fld id="{00000000-1234-1234-1234-123412341234}" type="slidenum">
              <a:rPr kumimoji="0" lang="en-IE" sz="105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50"/>
                <a:buFont typeface="Century Gothic"/>
                <a:buNone/>
                <a:tabLst/>
                <a:defRPr/>
              </a:pPr>
              <a:t>2</a:t>
            </a:fld>
            <a:endParaRPr kumimoji="0" sz="10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9" name="Google Shape;149;p2"/>
          <p:cNvSpPr txBox="1">
            <a:spLocks noGrp="1"/>
          </p:cNvSpPr>
          <p:nvPr>
            <p:ph type="title"/>
          </p:nvPr>
        </p:nvSpPr>
        <p:spPr>
          <a:xfrm>
            <a:off x="685800" y="455715"/>
            <a:ext cx="10820400" cy="1293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BD594"/>
              </a:buClr>
              <a:buSzPts val="4000"/>
              <a:buFont typeface="Century Gothic"/>
              <a:buNone/>
            </a:pPr>
            <a:r>
              <a:rPr lang="en-IE" b="1" dirty="0"/>
              <a:t>About us</a:t>
            </a:r>
            <a:endParaRPr dirty="0"/>
          </a:p>
        </p:txBody>
      </p:sp>
      <p:sp>
        <p:nvSpPr>
          <p:cNvPr id="150" name="Google Shape;150;p2"/>
          <p:cNvSpPr txBox="1">
            <a:spLocks noGrp="1"/>
          </p:cNvSpPr>
          <p:nvPr>
            <p:ph type="body" idx="1"/>
          </p:nvPr>
        </p:nvSpPr>
        <p:spPr>
          <a:xfrm>
            <a:off x="685800" y="1637884"/>
            <a:ext cx="10820400" cy="4561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IE" sz="1800" dirty="0"/>
              <a:t>Sharon McCarthy:</a:t>
            </a:r>
            <a:endParaRPr dirty="0"/>
          </a:p>
          <a:p>
            <a:pPr marL="685800" lvl="1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IE" sz="1800" dirty="0"/>
              <a:t>Autism journeys training and consultancy service.</a:t>
            </a:r>
            <a:endParaRPr dirty="0"/>
          </a:p>
          <a:p>
            <a:pPr marL="685800" lvl="1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IE" sz="1800" dirty="0"/>
              <a:t>Autistic lecturer, advocate and parent.</a:t>
            </a:r>
            <a:endParaRPr dirty="0"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IE" sz="1800" dirty="0" err="1"/>
              <a:t>Dr.</a:t>
            </a:r>
            <a:r>
              <a:rPr lang="en-IE" sz="1800" dirty="0"/>
              <a:t> Micaela Connolly:</a:t>
            </a:r>
            <a:endParaRPr dirty="0"/>
          </a:p>
          <a:p>
            <a:pPr marL="685800" lvl="1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IE" sz="1800" dirty="0"/>
              <a:t>Chartered educational and child psychologist.</a:t>
            </a:r>
            <a:endParaRPr dirty="0"/>
          </a:p>
          <a:p>
            <a:pPr marL="685800" lvl="1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IE" sz="1800" dirty="0"/>
              <a:t>Specialist in intervention and assessment.</a:t>
            </a:r>
          </a:p>
          <a:p>
            <a:pPr marL="228600" indent="-228600">
              <a:lnSpc>
                <a:spcPct val="150000"/>
              </a:lnSpc>
              <a:spcBef>
                <a:spcPts val="500"/>
              </a:spcBef>
            </a:pPr>
            <a:r>
              <a:rPr lang="en-IE" sz="1800" dirty="0"/>
              <a:t>Caolán McCarthy:</a:t>
            </a:r>
          </a:p>
          <a:p>
            <a:pPr marL="685800" lvl="1" indent="-228600">
              <a:lnSpc>
                <a:spcPct val="150000"/>
              </a:lnSpc>
            </a:pPr>
            <a:r>
              <a:rPr lang="en-IE" sz="1800" dirty="0"/>
              <a:t>Speech and language therapist.</a:t>
            </a:r>
          </a:p>
          <a:p>
            <a:pPr marL="685800" lvl="1" indent="-228600">
              <a:lnSpc>
                <a:spcPct val="150000"/>
              </a:lnSpc>
            </a:pPr>
            <a:r>
              <a:rPr lang="en-IE" sz="1800" dirty="0"/>
              <a:t>Autistic mentor.</a:t>
            </a:r>
            <a:endParaRPr sz="1800" dirty="0"/>
          </a:p>
        </p:txBody>
      </p:sp>
      <p:sp>
        <p:nvSpPr>
          <p:cNvPr id="151" name="Google Shape;151;p2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8380708" cy="38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pic>
        <p:nvPicPr>
          <p:cNvPr id="152" name="Google Shape;152;p2" descr="face in the shape of a question mark&#10;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60222" y="2053848"/>
            <a:ext cx="2145978" cy="2139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C603B-CA10-342B-F779-CD32ACAFF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Any questions?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D0A1E6-730E-8442-2255-2ED5A6C76E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2E5CB-7226-E4E0-3495-6BD93FCA71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20</a:t>
            </a:fld>
            <a:endParaRPr lang="en-IE"/>
          </a:p>
        </p:txBody>
      </p:sp>
      <p:pic>
        <p:nvPicPr>
          <p:cNvPr id="7" name="Graphic 6" descr="Questions with solid fill">
            <a:extLst>
              <a:ext uri="{FF2B5EF4-FFF2-40B4-BE49-F238E27FC236}">
                <a16:creationId xmlns:a16="http://schemas.microsoft.com/office/drawing/2014/main" id="{6AD8D2C8-DD90-D507-B384-786183DFBF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6000" y="2263140"/>
            <a:ext cx="360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589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296F7-5A6A-6104-186A-61BD156D6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Contact details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07E2-E873-2B29-37F4-8845A3DB3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2463282"/>
            <a:ext cx="10820400" cy="3755403"/>
          </a:xfrm>
        </p:spPr>
        <p:txBody>
          <a:bodyPr/>
          <a:lstStyle/>
          <a:p>
            <a:r>
              <a:rPr lang="en-IE" dirty="0"/>
              <a:t>Sharon McCarthy – </a:t>
            </a:r>
            <a:r>
              <a:rPr lang="en-IE" dirty="0">
                <a:hlinkClick r:id="rId2"/>
              </a:rPr>
              <a:t>sharon@autismjourneys.ie</a:t>
            </a:r>
            <a:r>
              <a:rPr lang="en-IE" dirty="0"/>
              <a:t> / </a:t>
            </a:r>
            <a:r>
              <a:rPr lang="en-IE" dirty="0">
                <a:hlinkClick r:id="rId3"/>
              </a:rPr>
              <a:t>autismjourneysfm@gmail.com</a:t>
            </a:r>
            <a:endParaRPr lang="en-IE" dirty="0"/>
          </a:p>
          <a:p>
            <a:r>
              <a:rPr lang="en-IE" dirty="0"/>
              <a:t>Dr. Micaela Connolly – </a:t>
            </a:r>
            <a:r>
              <a:rPr lang="en-IE" dirty="0">
                <a:hlinkClick r:id="rId4"/>
              </a:rPr>
              <a:t>mconnollypsych@gmail.com</a:t>
            </a:r>
            <a:endParaRPr lang="en-IE" dirty="0"/>
          </a:p>
          <a:p>
            <a:r>
              <a:rPr lang="en-IE" dirty="0"/>
              <a:t>Caolán McCarthy – </a:t>
            </a:r>
            <a:r>
              <a:rPr lang="en-IE" dirty="0">
                <a:hlinkClick r:id="rId5"/>
              </a:rPr>
              <a:t>caolanmccarthy.slt@gmail.com</a:t>
            </a:r>
            <a:r>
              <a:rPr lang="en-IE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536E36-94B0-C069-F83A-891EF4D0DB1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0561F1-5CDC-AD1E-E777-2AC5C889F6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339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8ECE2-9757-4F12-5554-281D47631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63562"/>
            <a:ext cx="8610600" cy="1293028"/>
          </a:xfrm>
        </p:spPr>
        <p:txBody>
          <a:bodyPr/>
          <a:lstStyle/>
          <a:p>
            <a:r>
              <a:rPr lang="en-IE" dirty="0"/>
              <a:t>Why the environment?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15081-9F28-A8F1-92F6-078C24B9F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2039152"/>
            <a:ext cx="10820400" cy="4024125"/>
          </a:xfrm>
        </p:spPr>
        <p:txBody>
          <a:bodyPr/>
          <a:lstStyle/>
          <a:p>
            <a:r>
              <a:rPr lang="en-GB" dirty="0"/>
              <a:t>Shifting towards the social model.</a:t>
            </a:r>
          </a:p>
          <a:p>
            <a:r>
              <a:rPr lang="en-GB" dirty="0"/>
              <a:t>Removing expectation for compliance.</a:t>
            </a:r>
          </a:p>
          <a:p>
            <a:r>
              <a:rPr lang="en-GB" dirty="0"/>
              <a:t>Creating equity of access for every child.</a:t>
            </a:r>
          </a:p>
          <a:p>
            <a:r>
              <a:rPr lang="en-GB" dirty="0"/>
              <a:t>Allowing for strengths focus to remain central.</a:t>
            </a:r>
          </a:p>
          <a:p>
            <a:r>
              <a:rPr lang="en-GB" dirty="0"/>
              <a:t>Both general and specific tools and applications.</a:t>
            </a:r>
          </a:p>
          <a:p>
            <a:r>
              <a:rPr lang="en-GB" dirty="0"/>
              <a:t>Let’s neurodivergent people be themselves.</a:t>
            </a:r>
          </a:p>
          <a:p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875EE8-53E8-93E8-75E7-C40B53B980A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72FF65-6733-A849-3995-ED8CDD7651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5771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0CECF-BD3C-82EB-4600-8987BD9D4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63562"/>
            <a:ext cx="8610600" cy="1293028"/>
          </a:xfrm>
        </p:spPr>
        <p:txBody>
          <a:bodyPr/>
          <a:lstStyle/>
          <a:p>
            <a:r>
              <a:rPr lang="en-IE" dirty="0"/>
              <a:t>Environmental breakdown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0C0FF-51AC-72F1-5FFB-DD81ADFC8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856590"/>
            <a:ext cx="10820400" cy="4024125"/>
          </a:xfrm>
        </p:spPr>
        <p:txBody>
          <a:bodyPr/>
          <a:lstStyle/>
          <a:p>
            <a:r>
              <a:rPr lang="en-IE" dirty="0"/>
              <a:t>Sensory – foundational point in every space.</a:t>
            </a:r>
          </a:p>
          <a:p>
            <a:r>
              <a:rPr lang="en-IE" dirty="0"/>
              <a:t>Emotional – closely linked with and impacted by sensory experiences.</a:t>
            </a:r>
          </a:p>
          <a:p>
            <a:r>
              <a:rPr lang="en-IE" dirty="0"/>
              <a:t>Communication – requires regulation and feelings of safety.</a:t>
            </a:r>
          </a:p>
          <a:p>
            <a:r>
              <a:rPr lang="en-IE" dirty="0"/>
              <a:t>Social – successful when equitable and based in regulation.</a:t>
            </a:r>
          </a:p>
          <a:p>
            <a:r>
              <a:rPr lang="en-IE" dirty="0"/>
              <a:t>Physical – where all experiences are realised.</a:t>
            </a:r>
          </a:p>
          <a:p>
            <a:r>
              <a:rPr lang="en-IE" dirty="0"/>
              <a:t>Internal and external.</a:t>
            </a:r>
          </a:p>
          <a:p>
            <a:r>
              <a:rPr lang="en-IE" dirty="0"/>
              <a:t>Additional factors – temporal aspects, autonomy, representation, scaffolding.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2C3E8B-E5C0-33C4-D5DE-A4D08A3924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C62D16-9418-338B-34DF-5D81A7750A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2370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6692-3A35-B33E-358C-CD10F9DAC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3663"/>
            <a:ext cx="8610600" cy="1293028"/>
          </a:xfrm>
        </p:spPr>
        <p:txBody>
          <a:bodyPr/>
          <a:lstStyle/>
          <a:p>
            <a:r>
              <a:rPr lang="en-IE" dirty="0"/>
              <a:t>Impacts of unsuitable environment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38177C-4970-28C6-47D4-09D24D7D9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672046"/>
            <a:ext cx="10820400" cy="4290215"/>
          </a:xfrm>
        </p:spPr>
        <p:txBody>
          <a:bodyPr>
            <a:normAutofit lnSpcReduction="10000"/>
          </a:bodyPr>
          <a:lstStyle/>
          <a:p>
            <a:r>
              <a:rPr lang="en-IE" dirty="0">
                <a:latin typeface="Century Gothic" panose="020B0502020202020204" pitchFamily="34" charset="0"/>
              </a:rPr>
              <a:t>Unsuitable environment has overwhelmingly negative impact.</a:t>
            </a:r>
          </a:p>
          <a:p>
            <a:r>
              <a:rPr lang="en-IE" dirty="0">
                <a:latin typeface="Century Gothic" panose="020B0502020202020204" pitchFamily="34" charset="0"/>
              </a:rPr>
              <a:t>Increases anxiety and other mental wellbeing challenges.</a:t>
            </a:r>
          </a:p>
          <a:p>
            <a:r>
              <a:rPr lang="en-IE" dirty="0">
                <a:latin typeface="Century Gothic" panose="020B0502020202020204" pitchFamily="34" charset="0"/>
              </a:rPr>
              <a:t>Increases feelings of sensory dysregulation and overwhelm.</a:t>
            </a:r>
          </a:p>
          <a:p>
            <a:r>
              <a:rPr lang="en-IE" dirty="0">
                <a:latin typeface="Century Gothic" panose="020B0502020202020204" pitchFamily="34" charset="0"/>
              </a:rPr>
              <a:t>Increased need to ‘mask’.</a:t>
            </a:r>
          </a:p>
          <a:p>
            <a:r>
              <a:rPr lang="en-IE" dirty="0">
                <a:latin typeface="Century Gothic" panose="020B0502020202020204" pitchFamily="34" charset="0"/>
              </a:rPr>
              <a:t>Inability to access formal and informal curriculums.</a:t>
            </a:r>
          </a:p>
          <a:p>
            <a:r>
              <a:rPr lang="en-IE" dirty="0">
                <a:latin typeface="Century Gothic" panose="020B0502020202020204" pitchFamily="34" charset="0"/>
              </a:rPr>
              <a:t>Increased risk of isolation, loneliness and barrier to participation.</a:t>
            </a:r>
          </a:p>
          <a:p>
            <a:r>
              <a:rPr lang="en-IE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IE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ignificant impact on sense of self-worth resulting in lack of autonomy</a:t>
            </a:r>
            <a:endParaRPr lang="en-IE" dirty="0">
              <a:latin typeface="Century Gothic" panose="020B0502020202020204" pitchFamily="34" charset="0"/>
            </a:endParaRPr>
          </a:p>
          <a:p>
            <a:r>
              <a:rPr lang="en-IE" dirty="0">
                <a:latin typeface="Century Gothic" panose="020B0502020202020204" pitchFamily="34" charset="0"/>
              </a:rPr>
              <a:t>Eventually &gt;&gt;&gt; severe long-term risk to holistic wellbeing.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6186FA-36F7-E5D6-3963-2544109F08F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2F0D68-1B6F-8989-0DD8-6D5B6A2135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2027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0745D-3219-AD77-52EB-07A579456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43354"/>
            <a:ext cx="8610600" cy="1293028"/>
          </a:xfrm>
        </p:spPr>
        <p:txBody>
          <a:bodyPr/>
          <a:lstStyle/>
          <a:p>
            <a:r>
              <a:rPr lang="en-IE" dirty="0"/>
              <a:t>Sensory environment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F8253-FD1B-44DC-2A59-6CEDE3095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488116"/>
            <a:ext cx="10820400" cy="4502137"/>
          </a:xfrm>
        </p:spPr>
        <p:txBody>
          <a:bodyPr>
            <a:normAutofit/>
          </a:bodyPr>
          <a:lstStyle/>
          <a:p>
            <a:r>
              <a:rPr lang="en-GB" dirty="0"/>
              <a:t>Various forms of sensory information present and experienced within any space. </a:t>
            </a:r>
          </a:p>
          <a:p>
            <a:r>
              <a:rPr lang="en-GB" dirty="0"/>
              <a:t>Is dependent on person’s profile/ individual registration and interpretation. </a:t>
            </a:r>
          </a:p>
          <a:p>
            <a:r>
              <a:rPr lang="en-GB" dirty="0"/>
              <a:t>Has potential to energise as well as negatively impact </a:t>
            </a:r>
          </a:p>
          <a:p>
            <a:r>
              <a:rPr lang="en-GB" dirty="0"/>
              <a:t>System is responsible for how person interprets each piece of sensory info. </a:t>
            </a:r>
          </a:p>
          <a:p>
            <a:r>
              <a:rPr lang="en-GB" dirty="0"/>
              <a:t>8 senses: </a:t>
            </a:r>
          </a:p>
          <a:p>
            <a:pPr lvl="1">
              <a:lnSpc>
                <a:spcPct val="150000"/>
              </a:lnSpc>
            </a:pPr>
            <a:r>
              <a:rPr lang="en-GB" sz="1600" dirty="0"/>
              <a:t>5 well known = visual; olfactory; gustatory; auditory; tactile.</a:t>
            </a:r>
          </a:p>
          <a:p>
            <a:pPr lvl="1">
              <a:lnSpc>
                <a:spcPct val="150000"/>
              </a:lnSpc>
            </a:pPr>
            <a:r>
              <a:rPr lang="en-GB" sz="1600" dirty="0"/>
              <a:t>3 less known = vestibular (movement/balance); interoception (homeostatic/affective emotion); proprioception (awareness of body position/movement).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A925D-5E57-2409-782E-DC99C310EC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0BEB9-3153-6959-905E-45DFF9A7C8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980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EFE76-E8E3-A460-413C-00AA21295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6788"/>
            <a:ext cx="8610600" cy="1293028"/>
          </a:xfrm>
        </p:spPr>
        <p:txBody>
          <a:bodyPr/>
          <a:lstStyle/>
          <a:p>
            <a:r>
              <a:rPr lang="en-IE" dirty="0"/>
              <a:t>Sensory supports real terms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F3FA0-1D7A-CA87-DB9F-D6AAB6D15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401457"/>
            <a:ext cx="10820400" cy="4392853"/>
          </a:xfrm>
        </p:spPr>
        <p:txBody>
          <a:bodyPr>
            <a:normAutofit/>
          </a:bodyPr>
          <a:lstStyle/>
          <a:p>
            <a:r>
              <a:rPr lang="en-GB" dirty="0"/>
              <a:t>Individual impact directly corelated with interoception and result of external inputs. </a:t>
            </a:r>
          </a:p>
          <a:p>
            <a:r>
              <a:rPr lang="en-GB" dirty="0"/>
              <a:t>Overwhelmed experiences often influenced/triggered where both intersect.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177E5B-CE86-394B-3A55-9FE6DF5B480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51A3A4-AB9F-C004-168A-E79E5C1F15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 smtClean="0"/>
              <a:t>7</a:t>
            </a:fld>
            <a:endParaRPr lang="en-IE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ECC61CE-BC6C-4C58-B00D-1EDC63160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336337"/>
              </p:ext>
            </p:extLst>
          </p:nvPr>
        </p:nvGraphicFramePr>
        <p:xfrm>
          <a:off x="1905646" y="2608859"/>
          <a:ext cx="8380708" cy="33375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8380708">
                  <a:extLst>
                    <a:ext uri="{9D8B030D-6E8A-4147-A177-3AD203B41FA5}">
                      <a16:colId xmlns:a16="http://schemas.microsoft.com/office/drawing/2014/main" val="3848162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1600" b="1" dirty="0">
                          <a:solidFill>
                            <a:schemeClr val="bg1"/>
                          </a:solidFill>
                        </a:rPr>
                        <a:t>Every classroom! Triggers versus tools</a:t>
                      </a:r>
                      <a:endParaRPr lang="en-IE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378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LED lighting (visual) - Alternative lighting/peaked cap/sunglasses.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17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Lunchbox smells (olfactory) - Scented napkin/favourite food.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677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Inability to eat in school (gustatory) - Alternative lunchbox rules.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91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Writing or other background noises (auditory) - Noise cancelling headphones.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433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Regularly distressed (tactile) - Consider alternative seating position/uniform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305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Bumping against desks (vestibular) - Clear pathways.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424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Feeling faint (interoception) - Scheduled drinks breaks.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144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Proprioception = goldilocks sense - Masseter muscle (chewing).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35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675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0745D-3219-AD77-52EB-07A579456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79725"/>
            <a:ext cx="8610600" cy="1293028"/>
          </a:xfrm>
        </p:spPr>
        <p:txBody>
          <a:bodyPr/>
          <a:lstStyle/>
          <a:p>
            <a:r>
              <a:rPr lang="en-IE" dirty="0"/>
              <a:t>Emotional environment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F8253-FD1B-44DC-2A59-6CEDE3095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625393"/>
            <a:ext cx="10820400" cy="4532811"/>
          </a:xfrm>
        </p:spPr>
        <p:txBody>
          <a:bodyPr/>
          <a:lstStyle/>
          <a:p>
            <a:r>
              <a:rPr lang="en-IE" dirty="0"/>
              <a:t>Can break into internal and external emotional environments.</a:t>
            </a:r>
          </a:p>
          <a:p>
            <a:r>
              <a:rPr lang="en-IE" dirty="0"/>
              <a:t>Emotions are linked to:</a:t>
            </a:r>
          </a:p>
          <a:p>
            <a:pPr lvl="1">
              <a:lnSpc>
                <a:spcPct val="150000"/>
              </a:lnSpc>
            </a:pPr>
            <a:r>
              <a:rPr lang="en-IE" sz="1600" dirty="0"/>
              <a:t>Energy management.</a:t>
            </a:r>
          </a:p>
          <a:p>
            <a:pPr lvl="1">
              <a:lnSpc>
                <a:spcPct val="150000"/>
              </a:lnSpc>
            </a:pPr>
            <a:r>
              <a:rPr lang="en-IE" sz="1600" dirty="0"/>
              <a:t>Interoception.</a:t>
            </a:r>
          </a:p>
          <a:p>
            <a:pPr lvl="1">
              <a:lnSpc>
                <a:spcPct val="150000"/>
              </a:lnSpc>
            </a:pPr>
            <a:r>
              <a:rPr lang="en-IE" sz="1600" dirty="0"/>
              <a:t>Context and personal history.</a:t>
            </a:r>
          </a:p>
          <a:p>
            <a:pPr lvl="1">
              <a:lnSpc>
                <a:spcPct val="150000"/>
              </a:lnSpc>
            </a:pPr>
            <a:r>
              <a:rPr lang="en-IE" sz="1600" dirty="0"/>
              <a:t>Understanding what we are feeling.</a:t>
            </a:r>
          </a:p>
          <a:p>
            <a:pPr lvl="1">
              <a:lnSpc>
                <a:spcPct val="150000"/>
              </a:lnSpc>
            </a:pPr>
            <a:r>
              <a:rPr lang="en-IE" sz="1600" dirty="0"/>
              <a:t>Features of the environment.</a:t>
            </a:r>
          </a:p>
          <a:p>
            <a:r>
              <a:rPr lang="en-IE" dirty="0"/>
              <a:t>Autistic experiences of emotions:</a:t>
            </a:r>
          </a:p>
          <a:p>
            <a:pPr lvl="1">
              <a:lnSpc>
                <a:spcPct val="150000"/>
              </a:lnSpc>
            </a:pPr>
            <a:r>
              <a:rPr lang="en-IE" sz="1600" dirty="0"/>
              <a:t>Alexithymia, interoceptive differences, autistic burnout, trauma,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A925D-5E57-2409-782E-DC99C310EC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0BEB9-3153-6959-905E-45DFF9A7C8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I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IE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765955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0745D-3219-AD77-52EB-07A579456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32952"/>
            <a:ext cx="10529596" cy="1293028"/>
          </a:xfrm>
        </p:spPr>
        <p:txBody>
          <a:bodyPr/>
          <a:lstStyle/>
          <a:p>
            <a:r>
              <a:rPr lang="en-IE" dirty="0"/>
              <a:t>Emotional support in real terms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F8253-FD1B-44DC-2A59-6CEDE3095D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Safe spaces.</a:t>
            </a:r>
          </a:p>
          <a:p>
            <a:r>
              <a:rPr lang="en-IE" dirty="0"/>
              <a:t>Safe people, connection, and belonging.</a:t>
            </a:r>
          </a:p>
          <a:p>
            <a:r>
              <a:rPr lang="en-IE" dirty="0"/>
              <a:t>Co-regulation: regulate, relate, reason.</a:t>
            </a:r>
          </a:p>
          <a:p>
            <a:r>
              <a:rPr lang="en-IE" dirty="0"/>
              <a:t>Adaptations, accommodations and understanding.</a:t>
            </a:r>
          </a:p>
          <a:p>
            <a:r>
              <a:rPr lang="en-IE" dirty="0"/>
              <a:t>Promotion of self-advocacy and autonomy.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A925D-5E57-2409-782E-DC99C310EC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CCFF"/>
              </a:buClr>
              <a:buSzPts val="1400"/>
              <a:buFont typeface="Century Gothic"/>
              <a:buNone/>
              <a:tabLst/>
              <a:defRPr/>
            </a:pPr>
            <a:r>
              <a:rPr kumimoji="0" lang="en-IE" sz="1400" b="1" i="0" u="none" strike="noStrike" kern="0" cap="none" spc="0" normalizeH="0" baseline="0" noProof="0" dirty="0">
                <a:ln>
                  <a:noFill/>
                </a:ln>
                <a:solidFill>
                  <a:srgbClr val="CCCC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©autism journeys, Sharon McCarthy, Dr. Micaela Connolly &amp; Caolán McCarthy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0BEB9-3153-6959-905E-45DFF9A7C8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I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IE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4591717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Autism Journey">
      <a:dk1>
        <a:srgbClr val="000000"/>
      </a:dk1>
      <a:lt1>
        <a:srgbClr val="FFFFFF"/>
      </a:lt1>
      <a:dk2>
        <a:srgbClr val="454545"/>
      </a:dk2>
      <a:lt2>
        <a:srgbClr val="DADADA"/>
      </a:lt2>
      <a:accent1>
        <a:srgbClr val="7BC5BF"/>
      </a:accent1>
      <a:accent2>
        <a:srgbClr val="E2B1B3"/>
      </a:accent2>
      <a:accent3>
        <a:srgbClr val="607F82"/>
      </a:accent3>
      <a:accent4>
        <a:srgbClr val="E2B2B3"/>
      </a:accent4>
      <a:accent5>
        <a:srgbClr val="6B5568"/>
      </a:accent5>
      <a:accent6>
        <a:srgbClr val="AC956E"/>
      </a:accent6>
      <a:hlink>
        <a:srgbClr val="FBD493"/>
      </a:hlink>
      <a:folHlink>
        <a:srgbClr val="AE85A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apor Trail">
  <a:themeElements>
    <a:clrScheme name="Autism Journey">
      <a:dk1>
        <a:srgbClr val="000000"/>
      </a:dk1>
      <a:lt1>
        <a:srgbClr val="FFFFFF"/>
      </a:lt1>
      <a:dk2>
        <a:srgbClr val="454545"/>
      </a:dk2>
      <a:lt2>
        <a:srgbClr val="DADADA"/>
      </a:lt2>
      <a:accent1>
        <a:srgbClr val="7BC5BF"/>
      </a:accent1>
      <a:accent2>
        <a:srgbClr val="E2B1B3"/>
      </a:accent2>
      <a:accent3>
        <a:srgbClr val="607F82"/>
      </a:accent3>
      <a:accent4>
        <a:srgbClr val="E2B2B3"/>
      </a:accent4>
      <a:accent5>
        <a:srgbClr val="6B5568"/>
      </a:accent5>
      <a:accent6>
        <a:srgbClr val="AC956E"/>
      </a:accent6>
      <a:hlink>
        <a:srgbClr val="FBD493"/>
      </a:hlink>
      <a:folHlink>
        <a:srgbClr val="AE85A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1567</Words>
  <Application>Microsoft Office PowerPoint</Application>
  <PresentationFormat>Widescreen</PresentationFormat>
  <Paragraphs>206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Vapor Trail</vt:lpstr>
      <vt:lpstr>1_Vapor Trail</vt:lpstr>
      <vt:lpstr>PowerPoint Presentation</vt:lpstr>
      <vt:lpstr>About us</vt:lpstr>
      <vt:lpstr>Why the environment?</vt:lpstr>
      <vt:lpstr>Environmental breakdown</vt:lpstr>
      <vt:lpstr>Impacts of unsuitable environment</vt:lpstr>
      <vt:lpstr>Sensory environment</vt:lpstr>
      <vt:lpstr>Sensory supports real terms</vt:lpstr>
      <vt:lpstr>Emotional environment</vt:lpstr>
      <vt:lpstr>Emotional support in real terms</vt:lpstr>
      <vt:lpstr>Communication environment</vt:lpstr>
      <vt:lpstr>Communication support in real terms</vt:lpstr>
      <vt:lpstr>Social environment</vt:lpstr>
      <vt:lpstr>Social support in real terms</vt:lpstr>
      <vt:lpstr>Physical environment</vt:lpstr>
      <vt:lpstr>Physical support in real terms</vt:lpstr>
      <vt:lpstr>Temporal environment</vt:lpstr>
      <vt:lpstr>Temporal support in real terms</vt:lpstr>
      <vt:lpstr>Escape plan: essential!</vt:lpstr>
      <vt:lpstr>Essentially</vt:lpstr>
      <vt:lpstr>Any questions?</vt:lpstr>
      <vt:lpstr>Contact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Mc Carthy</dc:creator>
  <cp:lastModifiedBy>Louisa Robertson</cp:lastModifiedBy>
  <cp:revision>3</cp:revision>
  <dcterms:created xsi:type="dcterms:W3CDTF">2023-11-19T11:26:36Z</dcterms:created>
  <dcterms:modified xsi:type="dcterms:W3CDTF">2023-11-20T13:44:47Z</dcterms:modified>
</cp:coreProperties>
</file>